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8" r:id="rId2"/>
    <p:sldId id="261" r:id="rId3"/>
    <p:sldId id="263" r:id="rId4"/>
    <p:sldId id="299" r:id="rId5"/>
    <p:sldId id="269" r:id="rId6"/>
    <p:sldId id="270" r:id="rId7"/>
    <p:sldId id="271" r:id="rId8"/>
    <p:sldId id="273" r:id="rId9"/>
    <p:sldId id="272" r:id="rId10"/>
    <p:sldId id="308" r:id="rId11"/>
    <p:sldId id="274" r:id="rId12"/>
    <p:sldId id="309" r:id="rId13"/>
    <p:sldId id="310" r:id="rId14"/>
    <p:sldId id="297" r:id="rId15"/>
    <p:sldId id="311" r:id="rId16"/>
    <p:sldId id="275" r:id="rId17"/>
    <p:sldId id="276" r:id="rId18"/>
    <p:sldId id="300" r:id="rId19"/>
    <p:sldId id="278" r:id="rId20"/>
    <p:sldId id="281" r:id="rId21"/>
    <p:sldId id="279" r:id="rId22"/>
    <p:sldId id="282" r:id="rId23"/>
    <p:sldId id="306" r:id="rId24"/>
    <p:sldId id="284" r:id="rId25"/>
    <p:sldId id="286" r:id="rId26"/>
    <p:sldId id="287" r:id="rId27"/>
    <p:sldId id="289" r:id="rId28"/>
    <p:sldId id="290" r:id="rId29"/>
    <p:sldId id="301" r:id="rId30"/>
    <p:sldId id="302" r:id="rId31"/>
    <p:sldId id="293" r:id="rId32"/>
    <p:sldId id="294" r:id="rId33"/>
    <p:sldId id="295" r:id="rId34"/>
    <p:sldId id="296" r:id="rId35"/>
    <p:sldId id="303" r:id="rId36"/>
    <p:sldId id="304" r:id="rId37"/>
    <p:sldId id="305" r:id="rId38"/>
    <p:sldId id="268" r:id="rId39"/>
  </p:sldIdLst>
  <p:sldSz cx="17340263" cy="9753600"/>
  <p:notesSz cx="6858000" cy="9144000"/>
  <p:defaultTextStyle>
    <a:defPPr>
      <a:defRPr lang="nb-NO"/>
    </a:defPPr>
    <a:lvl1pPr marL="0" algn="l" defTabSz="1091922" rtl="0" eaLnBrk="1" latinLnBrk="0" hangingPunct="1">
      <a:defRPr sz="2100" kern="1200">
        <a:solidFill>
          <a:schemeClr val="tx1"/>
        </a:solidFill>
        <a:latin typeface="+mn-lt"/>
        <a:ea typeface="+mn-ea"/>
        <a:cs typeface="+mn-cs"/>
      </a:defRPr>
    </a:lvl1pPr>
    <a:lvl2pPr marL="545961" algn="l" defTabSz="1091922" rtl="0" eaLnBrk="1" latinLnBrk="0" hangingPunct="1">
      <a:defRPr sz="2100" kern="1200">
        <a:solidFill>
          <a:schemeClr val="tx1"/>
        </a:solidFill>
        <a:latin typeface="+mn-lt"/>
        <a:ea typeface="+mn-ea"/>
        <a:cs typeface="+mn-cs"/>
      </a:defRPr>
    </a:lvl2pPr>
    <a:lvl3pPr marL="1091922" algn="l" defTabSz="1091922" rtl="0" eaLnBrk="1" latinLnBrk="0" hangingPunct="1">
      <a:defRPr sz="2100" kern="1200">
        <a:solidFill>
          <a:schemeClr val="tx1"/>
        </a:solidFill>
        <a:latin typeface="+mn-lt"/>
        <a:ea typeface="+mn-ea"/>
        <a:cs typeface="+mn-cs"/>
      </a:defRPr>
    </a:lvl3pPr>
    <a:lvl4pPr marL="1637883" algn="l" defTabSz="1091922" rtl="0" eaLnBrk="1" latinLnBrk="0" hangingPunct="1">
      <a:defRPr sz="2100" kern="1200">
        <a:solidFill>
          <a:schemeClr val="tx1"/>
        </a:solidFill>
        <a:latin typeface="+mn-lt"/>
        <a:ea typeface="+mn-ea"/>
        <a:cs typeface="+mn-cs"/>
      </a:defRPr>
    </a:lvl4pPr>
    <a:lvl5pPr marL="2183844" algn="l" defTabSz="1091922" rtl="0" eaLnBrk="1" latinLnBrk="0" hangingPunct="1">
      <a:defRPr sz="2100" kern="1200">
        <a:solidFill>
          <a:schemeClr val="tx1"/>
        </a:solidFill>
        <a:latin typeface="+mn-lt"/>
        <a:ea typeface="+mn-ea"/>
        <a:cs typeface="+mn-cs"/>
      </a:defRPr>
    </a:lvl5pPr>
    <a:lvl6pPr marL="2729804" algn="l" defTabSz="1091922" rtl="0" eaLnBrk="1" latinLnBrk="0" hangingPunct="1">
      <a:defRPr sz="2100" kern="1200">
        <a:solidFill>
          <a:schemeClr val="tx1"/>
        </a:solidFill>
        <a:latin typeface="+mn-lt"/>
        <a:ea typeface="+mn-ea"/>
        <a:cs typeface="+mn-cs"/>
      </a:defRPr>
    </a:lvl6pPr>
    <a:lvl7pPr marL="3275766" algn="l" defTabSz="1091922" rtl="0" eaLnBrk="1" latinLnBrk="0" hangingPunct="1">
      <a:defRPr sz="2100" kern="1200">
        <a:solidFill>
          <a:schemeClr val="tx1"/>
        </a:solidFill>
        <a:latin typeface="+mn-lt"/>
        <a:ea typeface="+mn-ea"/>
        <a:cs typeface="+mn-cs"/>
      </a:defRPr>
    </a:lvl7pPr>
    <a:lvl8pPr marL="3821727" algn="l" defTabSz="1091922" rtl="0" eaLnBrk="1" latinLnBrk="0" hangingPunct="1">
      <a:defRPr sz="2100" kern="1200">
        <a:solidFill>
          <a:schemeClr val="tx1"/>
        </a:solidFill>
        <a:latin typeface="+mn-lt"/>
        <a:ea typeface="+mn-ea"/>
        <a:cs typeface="+mn-cs"/>
      </a:defRPr>
    </a:lvl8pPr>
    <a:lvl9pPr marL="4367687" algn="l" defTabSz="109192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10245" userDrawn="1">
          <p15:clr>
            <a:srgbClr val="A4A3A4"/>
          </p15:clr>
        </p15:guide>
        <p15:guide id="3" orient="horz" pos="3072" userDrawn="1">
          <p15:clr>
            <a:srgbClr val="A4A3A4"/>
          </p15:clr>
        </p15:guide>
        <p15:guide id="4" pos="54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3B3F"/>
    <a:srgbClr val="C09212"/>
    <a:srgbClr val="4F4F4F"/>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79" autoAdjust="0"/>
    <p:restoredTop sz="95995" autoAdjust="0"/>
  </p:normalViewPr>
  <p:slideViewPr>
    <p:cSldViewPr snapToGrid="0" showGuides="1">
      <p:cViewPr>
        <p:scale>
          <a:sx n="60" d="100"/>
          <a:sy n="60" d="100"/>
        </p:scale>
        <p:origin x="150" y="390"/>
      </p:cViewPr>
      <p:guideLst>
        <p:guide orient="horz" pos="4320"/>
        <p:guide pos="10245"/>
        <p:guide orient="horz" pos="3072"/>
        <p:guide pos="546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99D8D-A7CA-4DB5-8C7B-40C06DC2F6E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nb-NO"/>
        </a:p>
      </dgm:t>
    </dgm:pt>
    <dgm:pt modelId="{C81595D0-528F-4708-A865-7D31DD43E17E}">
      <dgm:prSet phldrT="[Tekst]" custT="1"/>
      <dgm:spPr>
        <a:solidFill>
          <a:schemeClr val="accent2"/>
        </a:solidFill>
      </dgm:spPr>
      <dgm:t>
        <a:bodyPr/>
        <a:lstStyle/>
        <a:p>
          <a:r>
            <a:rPr lang="nb-NO" sz="3600" b="1" dirty="0"/>
            <a:t>1</a:t>
          </a:r>
          <a:r>
            <a:rPr lang="nb-NO" sz="1800" dirty="0"/>
            <a:t>. Skattepliktig foretak </a:t>
          </a:r>
        </a:p>
      </dgm:t>
    </dgm:pt>
    <dgm:pt modelId="{8B20CFE6-315D-4777-8D5D-86547495C8B8}" type="parTrans" cxnId="{F9969269-0D2F-4081-AF91-22E925485A29}">
      <dgm:prSet/>
      <dgm:spPr/>
      <dgm:t>
        <a:bodyPr/>
        <a:lstStyle/>
        <a:p>
          <a:endParaRPr lang="nb-NO"/>
        </a:p>
      </dgm:t>
    </dgm:pt>
    <dgm:pt modelId="{62E5D346-812F-47B0-AC7A-F4F3453BDD00}" type="sibTrans" cxnId="{F9969269-0D2F-4081-AF91-22E925485A29}">
      <dgm:prSet/>
      <dgm:spPr/>
      <dgm:t>
        <a:bodyPr/>
        <a:lstStyle/>
        <a:p>
          <a:endParaRPr lang="nb-NO"/>
        </a:p>
      </dgm:t>
    </dgm:pt>
    <dgm:pt modelId="{C2C6FB42-D2AE-4908-8796-6682C0F15B50}">
      <dgm:prSet phldrT="[Tekst]"/>
      <dgm:spPr/>
      <dgm:t>
        <a:bodyPr/>
        <a:lstStyle/>
        <a:p>
          <a:r>
            <a:rPr lang="nb-NO" dirty="0"/>
            <a:t>Omsetningsfall på 30 prosent eller mer</a:t>
          </a:r>
        </a:p>
      </dgm:t>
    </dgm:pt>
    <dgm:pt modelId="{C22EFC9D-466B-42EE-A102-1D5829484C83}" type="parTrans" cxnId="{E59ABBE7-941A-48A9-9BB3-DBD4A747BD19}">
      <dgm:prSet/>
      <dgm:spPr/>
      <dgm:t>
        <a:bodyPr/>
        <a:lstStyle/>
        <a:p>
          <a:endParaRPr lang="nb-NO"/>
        </a:p>
      </dgm:t>
    </dgm:pt>
    <dgm:pt modelId="{EA3ACD94-969F-4886-8CDE-AE4BF8045F2D}" type="sibTrans" cxnId="{E59ABBE7-941A-48A9-9BB3-DBD4A747BD19}">
      <dgm:prSet/>
      <dgm:spPr/>
      <dgm:t>
        <a:bodyPr/>
        <a:lstStyle/>
        <a:p>
          <a:endParaRPr lang="nb-NO"/>
        </a:p>
      </dgm:t>
    </dgm:pt>
    <dgm:pt modelId="{E4716AAC-06B4-44B4-AA31-5E89EF45DC93}">
      <dgm:prSet phldrT="[Tekst]"/>
      <dgm:spPr/>
      <dgm:t>
        <a:bodyPr/>
        <a:lstStyle/>
        <a:p>
          <a:r>
            <a:rPr lang="nb-NO" dirty="0"/>
            <a:t>Ordinær stilling</a:t>
          </a:r>
        </a:p>
      </dgm:t>
    </dgm:pt>
    <dgm:pt modelId="{AA222736-8D66-4BE2-A3DD-FD8E91CADC95}" type="parTrans" cxnId="{91B3A7CF-A343-4D09-95E6-D57E5CCB7CB4}">
      <dgm:prSet/>
      <dgm:spPr/>
      <dgm:t>
        <a:bodyPr/>
        <a:lstStyle/>
        <a:p>
          <a:endParaRPr lang="nb-NO"/>
        </a:p>
      </dgm:t>
    </dgm:pt>
    <dgm:pt modelId="{466CEFD7-CECB-4EDD-B52D-9C33439F9676}" type="sibTrans" cxnId="{91B3A7CF-A343-4D09-95E6-D57E5CCB7CB4}">
      <dgm:prSet/>
      <dgm:spPr/>
      <dgm:t>
        <a:bodyPr/>
        <a:lstStyle/>
        <a:p>
          <a:endParaRPr lang="nb-NO"/>
        </a:p>
      </dgm:t>
    </dgm:pt>
    <dgm:pt modelId="{EC5ECEC0-7137-4B16-BB69-7E876C3C808B}">
      <dgm:prSet phldrT="[Tekst]"/>
      <dgm:spPr/>
      <dgm:t>
        <a:bodyPr/>
        <a:lstStyle/>
        <a:p>
          <a:r>
            <a:rPr lang="nb-NO" dirty="0"/>
            <a:t>Lærling </a:t>
          </a:r>
          <a:br>
            <a:rPr lang="nb-NO" dirty="0"/>
          </a:br>
          <a:r>
            <a:rPr lang="nb-NO" i="1" dirty="0"/>
            <a:t>(utgjør 2/3)</a:t>
          </a:r>
        </a:p>
      </dgm:t>
    </dgm:pt>
    <dgm:pt modelId="{0F5539F7-96F4-471D-92FE-CDBA15F79C9F}" type="parTrans" cxnId="{0C1CE496-9B82-4225-A065-0F231A01C8FB}">
      <dgm:prSet/>
      <dgm:spPr/>
      <dgm:t>
        <a:bodyPr/>
        <a:lstStyle/>
        <a:p>
          <a:endParaRPr lang="nb-NO"/>
        </a:p>
      </dgm:t>
    </dgm:pt>
    <dgm:pt modelId="{BAB858EB-458E-40F0-A590-7F76EA083F31}" type="sibTrans" cxnId="{0C1CE496-9B82-4225-A065-0F231A01C8FB}">
      <dgm:prSet/>
      <dgm:spPr/>
      <dgm:t>
        <a:bodyPr/>
        <a:lstStyle/>
        <a:p>
          <a:endParaRPr lang="nb-NO"/>
        </a:p>
      </dgm:t>
    </dgm:pt>
    <dgm:pt modelId="{B93EEBA7-C116-4310-A972-A355E6E59F7A}">
      <dgm:prSet phldrT="[Tekst]"/>
      <dgm:spPr/>
      <dgm:t>
        <a:bodyPr/>
        <a:lstStyle/>
        <a:p>
          <a:r>
            <a:rPr lang="nb-NO" dirty="0"/>
            <a:t>Omsetningsfall på under 30 prosent</a:t>
          </a:r>
        </a:p>
      </dgm:t>
    </dgm:pt>
    <dgm:pt modelId="{38B0BA93-EC3D-40D1-951F-E87453D50949}" type="parTrans" cxnId="{7A32CA47-7A82-41B5-9A44-D4B632781954}">
      <dgm:prSet/>
      <dgm:spPr/>
      <dgm:t>
        <a:bodyPr/>
        <a:lstStyle/>
        <a:p>
          <a:endParaRPr lang="nb-NO"/>
        </a:p>
      </dgm:t>
    </dgm:pt>
    <dgm:pt modelId="{59EF7BCE-942D-4285-BD48-AC49B2C5622B}" type="sibTrans" cxnId="{7A32CA47-7A82-41B5-9A44-D4B632781954}">
      <dgm:prSet/>
      <dgm:spPr/>
      <dgm:t>
        <a:bodyPr/>
        <a:lstStyle/>
        <a:p>
          <a:endParaRPr lang="nb-NO"/>
        </a:p>
      </dgm:t>
    </dgm:pt>
    <dgm:pt modelId="{B6A67AE9-5769-4F96-88DE-B128255C70B8}">
      <dgm:prSet phldrT="[Tekst]"/>
      <dgm:spPr/>
      <dgm:t>
        <a:bodyPr/>
        <a:lstStyle/>
        <a:p>
          <a:r>
            <a:rPr lang="nb-NO" dirty="0"/>
            <a:t>Ordinær stilling</a:t>
          </a:r>
        </a:p>
      </dgm:t>
    </dgm:pt>
    <dgm:pt modelId="{B81866F4-3560-4D99-AE02-AAB986734B94}" type="parTrans" cxnId="{ABF75490-C775-4643-973A-444E5AEB1CAD}">
      <dgm:prSet/>
      <dgm:spPr/>
      <dgm:t>
        <a:bodyPr/>
        <a:lstStyle/>
        <a:p>
          <a:endParaRPr lang="nb-NO"/>
        </a:p>
      </dgm:t>
    </dgm:pt>
    <dgm:pt modelId="{44C17273-CCFE-425E-98D1-5008187210ED}" type="sibTrans" cxnId="{ABF75490-C775-4643-973A-444E5AEB1CAD}">
      <dgm:prSet/>
      <dgm:spPr/>
      <dgm:t>
        <a:bodyPr/>
        <a:lstStyle/>
        <a:p>
          <a:endParaRPr lang="nb-NO"/>
        </a:p>
      </dgm:t>
    </dgm:pt>
    <dgm:pt modelId="{D0E72611-A49A-4C63-8176-C65EEBB1842D}">
      <dgm:prSet/>
      <dgm:spPr/>
      <dgm:t>
        <a:bodyPr/>
        <a:lstStyle/>
        <a:p>
          <a:r>
            <a:rPr lang="nb-NO" dirty="0"/>
            <a:t>Lærling </a:t>
          </a:r>
          <a:br>
            <a:rPr lang="nb-NO" dirty="0"/>
          </a:br>
          <a:r>
            <a:rPr lang="nb-NO" i="1" dirty="0"/>
            <a:t>(utgjør 2/3)</a:t>
          </a:r>
        </a:p>
      </dgm:t>
    </dgm:pt>
    <dgm:pt modelId="{D48E1CC6-F389-4E41-AF5D-1003B9A10679}" type="parTrans" cxnId="{CC99D0BE-C666-4B89-8C2A-42A912E692FF}">
      <dgm:prSet/>
      <dgm:spPr/>
      <dgm:t>
        <a:bodyPr/>
        <a:lstStyle/>
        <a:p>
          <a:endParaRPr lang="nb-NO"/>
        </a:p>
      </dgm:t>
    </dgm:pt>
    <dgm:pt modelId="{CB1CECC2-0D25-43C2-8612-A61FC9FA9A34}" type="sibTrans" cxnId="{CC99D0BE-C666-4B89-8C2A-42A912E692FF}">
      <dgm:prSet/>
      <dgm:spPr/>
      <dgm:t>
        <a:bodyPr/>
        <a:lstStyle/>
        <a:p>
          <a:endParaRPr lang="nb-NO"/>
        </a:p>
      </dgm:t>
    </dgm:pt>
    <dgm:pt modelId="{86954869-C423-4933-BD39-F39C997020AA}" type="pres">
      <dgm:prSet presAssocID="{CBA99D8D-A7CA-4DB5-8C7B-40C06DC2F6E5}" presName="mainComposite" presStyleCnt="0">
        <dgm:presLayoutVars>
          <dgm:chPref val="1"/>
          <dgm:dir/>
          <dgm:animOne val="branch"/>
          <dgm:animLvl val="lvl"/>
          <dgm:resizeHandles val="exact"/>
        </dgm:presLayoutVars>
      </dgm:prSet>
      <dgm:spPr/>
    </dgm:pt>
    <dgm:pt modelId="{051601F0-D422-4A5F-81FD-C53F997CAE42}" type="pres">
      <dgm:prSet presAssocID="{CBA99D8D-A7CA-4DB5-8C7B-40C06DC2F6E5}" presName="hierFlow" presStyleCnt="0"/>
      <dgm:spPr/>
    </dgm:pt>
    <dgm:pt modelId="{F618F6C1-688E-43DC-A36B-530A8D5C7B36}" type="pres">
      <dgm:prSet presAssocID="{CBA99D8D-A7CA-4DB5-8C7B-40C06DC2F6E5}" presName="hierChild1" presStyleCnt="0">
        <dgm:presLayoutVars>
          <dgm:chPref val="1"/>
          <dgm:animOne val="branch"/>
          <dgm:animLvl val="lvl"/>
        </dgm:presLayoutVars>
      </dgm:prSet>
      <dgm:spPr/>
    </dgm:pt>
    <dgm:pt modelId="{12EB5CC9-622C-4A2C-A3E5-EC0E42FF0124}" type="pres">
      <dgm:prSet presAssocID="{C81595D0-528F-4708-A865-7D31DD43E17E}" presName="Name14" presStyleCnt="0"/>
      <dgm:spPr/>
    </dgm:pt>
    <dgm:pt modelId="{071C2785-B5EA-4282-AC9E-B974C6F3D48D}" type="pres">
      <dgm:prSet presAssocID="{C81595D0-528F-4708-A865-7D31DD43E17E}" presName="level1Shape" presStyleLbl="node0" presStyleIdx="0" presStyleCnt="1" custScaleX="230208" custScaleY="179383">
        <dgm:presLayoutVars>
          <dgm:chPref val="3"/>
        </dgm:presLayoutVars>
      </dgm:prSet>
      <dgm:spPr/>
    </dgm:pt>
    <dgm:pt modelId="{8D997700-198C-4835-AB5C-DCA78860B630}" type="pres">
      <dgm:prSet presAssocID="{C81595D0-528F-4708-A865-7D31DD43E17E}" presName="hierChild2" presStyleCnt="0"/>
      <dgm:spPr/>
    </dgm:pt>
    <dgm:pt modelId="{2F5A778E-7A29-47C8-8B2A-AA4A5ECBCAF5}" type="pres">
      <dgm:prSet presAssocID="{C22EFC9D-466B-42EE-A102-1D5829484C83}" presName="Name19" presStyleLbl="parChTrans1D2" presStyleIdx="0" presStyleCnt="2"/>
      <dgm:spPr/>
    </dgm:pt>
    <dgm:pt modelId="{54478203-9B43-4E9E-BB27-483E8AC008BC}" type="pres">
      <dgm:prSet presAssocID="{C2C6FB42-D2AE-4908-8796-6682C0F15B50}" presName="Name21" presStyleCnt="0"/>
      <dgm:spPr/>
    </dgm:pt>
    <dgm:pt modelId="{45195A6D-ACB1-4A05-BED8-2D8CA0E44F88}" type="pres">
      <dgm:prSet presAssocID="{C2C6FB42-D2AE-4908-8796-6682C0F15B50}" presName="level2Shape" presStyleLbl="node2" presStyleIdx="0" presStyleCnt="2"/>
      <dgm:spPr/>
    </dgm:pt>
    <dgm:pt modelId="{662711D7-C13F-4FEC-996F-5A53B6E49BC9}" type="pres">
      <dgm:prSet presAssocID="{C2C6FB42-D2AE-4908-8796-6682C0F15B50}" presName="hierChild3" presStyleCnt="0"/>
      <dgm:spPr/>
    </dgm:pt>
    <dgm:pt modelId="{71068421-F5CA-43F6-93A2-C10ED1FDCA98}" type="pres">
      <dgm:prSet presAssocID="{AA222736-8D66-4BE2-A3DD-FD8E91CADC95}" presName="Name19" presStyleLbl="parChTrans1D3" presStyleIdx="0" presStyleCnt="4"/>
      <dgm:spPr/>
    </dgm:pt>
    <dgm:pt modelId="{74ED32B7-9849-4DB9-8DFE-F04797413B37}" type="pres">
      <dgm:prSet presAssocID="{E4716AAC-06B4-44B4-AA31-5E89EF45DC93}" presName="Name21" presStyleCnt="0"/>
      <dgm:spPr/>
    </dgm:pt>
    <dgm:pt modelId="{FC11ECD8-A279-4CEC-9AFD-85179539A265}" type="pres">
      <dgm:prSet presAssocID="{E4716AAC-06B4-44B4-AA31-5E89EF45DC93}" presName="level2Shape" presStyleLbl="node3" presStyleIdx="0" presStyleCnt="4"/>
      <dgm:spPr/>
    </dgm:pt>
    <dgm:pt modelId="{9D2CC5F4-01F4-407D-8C21-C50BBB66287C}" type="pres">
      <dgm:prSet presAssocID="{E4716AAC-06B4-44B4-AA31-5E89EF45DC93}" presName="hierChild3" presStyleCnt="0"/>
      <dgm:spPr/>
    </dgm:pt>
    <dgm:pt modelId="{E2184A99-D741-4D7E-B6AF-D7D969FF5C1B}" type="pres">
      <dgm:prSet presAssocID="{0F5539F7-96F4-471D-92FE-CDBA15F79C9F}" presName="Name19" presStyleLbl="parChTrans1D3" presStyleIdx="1" presStyleCnt="4"/>
      <dgm:spPr/>
    </dgm:pt>
    <dgm:pt modelId="{90C3FC24-9826-4EDA-985F-6775EE786D54}" type="pres">
      <dgm:prSet presAssocID="{EC5ECEC0-7137-4B16-BB69-7E876C3C808B}" presName="Name21" presStyleCnt="0"/>
      <dgm:spPr/>
    </dgm:pt>
    <dgm:pt modelId="{BD3F0BAE-FAD5-4BF0-9A43-060122C9E839}" type="pres">
      <dgm:prSet presAssocID="{EC5ECEC0-7137-4B16-BB69-7E876C3C808B}" presName="level2Shape" presStyleLbl="node3" presStyleIdx="1" presStyleCnt="4"/>
      <dgm:spPr/>
    </dgm:pt>
    <dgm:pt modelId="{9E285E2C-0597-40BF-89A7-4BFA4FEC14FD}" type="pres">
      <dgm:prSet presAssocID="{EC5ECEC0-7137-4B16-BB69-7E876C3C808B}" presName="hierChild3" presStyleCnt="0"/>
      <dgm:spPr/>
    </dgm:pt>
    <dgm:pt modelId="{E74872CD-4355-4AE0-93FC-F81C4EF1DE5B}" type="pres">
      <dgm:prSet presAssocID="{38B0BA93-EC3D-40D1-951F-E87453D50949}" presName="Name19" presStyleLbl="parChTrans1D2" presStyleIdx="1" presStyleCnt="2"/>
      <dgm:spPr/>
    </dgm:pt>
    <dgm:pt modelId="{80BAE08E-2B5D-40E0-AEE4-D9D36E2E8B6C}" type="pres">
      <dgm:prSet presAssocID="{B93EEBA7-C116-4310-A972-A355E6E59F7A}" presName="Name21" presStyleCnt="0"/>
      <dgm:spPr/>
    </dgm:pt>
    <dgm:pt modelId="{1AA68BBA-7465-4543-88BD-E20BF387589D}" type="pres">
      <dgm:prSet presAssocID="{B93EEBA7-C116-4310-A972-A355E6E59F7A}" presName="level2Shape" presStyleLbl="node2" presStyleIdx="1" presStyleCnt="2"/>
      <dgm:spPr/>
    </dgm:pt>
    <dgm:pt modelId="{BCF7634C-1B63-43D6-B2D2-933BF4890B99}" type="pres">
      <dgm:prSet presAssocID="{B93EEBA7-C116-4310-A972-A355E6E59F7A}" presName="hierChild3" presStyleCnt="0"/>
      <dgm:spPr/>
    </dgm:pt>
    <dgm:pt modelId="{CA1AD105-8D49-4842-85E1-80472D31A024}" type="pres">
      <dgm:prSet presAssocID="{B81866F4-3560-4D99-AE02-AAB986734B94}" presName="Name19" presStyleLbl="parChTrans1D3" presStyleIdx="2" presStyleCnt="4"/>
      <dgm:spPr/>
    </dgm:pt>
    <dgm:pt modelId="{73668F4F-CEA6-478E-B1C6-CE68B997D48F}" type="pres">
      <dgm:prSet presAssocID="{B6A67AE9-5769-4F96-88DE-B128255C70B8}" presName="Name21" presStyleCnt="0"/>
      <dgm:spPr/>
    </dgm:pt>
    <dgm:pt modelId="{CA8B5017-6AEC-4678-9DC5-B6EB2600C850}" type="pres">
      <dgm:prSet presAssocID="{B6A67AE9-5769-4F96-88DE-B128255C70B8}" presName="level2Shape" presStyleLbl="node3" presStyleIdx="2" presStyleCnt="4"/>
      <dgm:spPr/>
    </dgm:pt>
    <dgm:pt modelId="{AB998A33-4199-4D82-9233-DE17F48D647A}" type="pres">
      <dgm:prSet presAssocID="{B6A67AE9-5769-4F96-88DE-B128255C70B8}" presName="hierChild3" presStyleCnt="0"/>
      <dgm:spPr/>
    </dgm:pt>
    <dgm:pt modelId="{F94CD4E3-C9C5-4CE0-8C6E-C2A9ECC4FADC}" type="pres">
      <dgm:prSet presAssocID="{D48E1CC6-F389-4E41-AF5D-1003B9A10679}" presName="Name19" presStyleLbl="parChTrans1D3" presStyleIdx="3" presStyleCnt="4"/>
      <dgm:spPr/>
    </dgm:pt>
    <dgm:pt modelId="{11A2A87B-7AF7-4DDE-974D-566F72851043}" type="pres">
      <dgm:prSet presAssocID="{D0E72611-A49A-4C63-8176-C65EEBB1842D}" presName="Name21" presStyleCnt="0"/>
      <dgm:spPr/>
    </dgm:pt>
    <dgm:pt modelId="{FE6C17B2-E4E5-4CA7-939D-53652E8D686D}" type="pres">
      <dgm:prSet presAssocID="{D0E72611-A49A-4C63-8176-C65EEBB1842D}" presName="level2Shape" presStyleLbl="node3" presStyleIdx="3" presStyleCnt="4"/>
      <dgm:spPr/>
    </dgm:pt>
    <dgm:pt modelId="{BC90C576-DC47-4375-B32A-10B6C238D2AC}" type="pres">
      <dgm:prSet presAssocID="{D0E72611-A49A-4C63-8176-C65EEBB1842D}" presName="hierChild3" presStyleCnt="0"/>
      <dgm:spPr/>
    </dgm:pt>
    <dgm:pt modelId="{B8A99788-4867-447E-AD09-A0581B895FEB}" type="pres">
      <dgm:prSet presAssocID="{CBA99D8D-A7CA-4DB5-8C7B-40C06DC2F6E5}" presName="bgShapesFlow" presStyleCnt="0"/>
      <dgm:spPr/>
    </dgm:pt>
  </dgm:ptLst>
  <dgm:cxnLst>
    <dgm:cxn modelId="{F79AE415-93B9-4D04-8873-1FAB17D12CA6}" type="presOf" srcId="{B6A67AE9-5769-4F96-88DE-B128255C70B8}" destId="{CA8B5017-6AEC-4678-9DC5-B6EB2600C850}" srcOrd="0" destOrd="0" presId="urn:microsoft.com/office/officeart/2005/8/layout/hierarchy6"/>
    <dgm:cxn modelId="{8DE55817-19A6-43C9-AF91-CAAFA5E5BC2A}" type="presOf" srcId="{EC5ECEC0-7137-4B16-BB69-7E876C3C808B}" destId="{BD3F0BAE-FAD5-4BF0-9A43-060122C9E839}" srcOrd="0" destOrd="0" presId="urn:microsoft.com/office/officeart/2005/8/layout/hierarchy6"/>
    <dgm:cxn modelId="{FE6B471D-6BC6-4956-A4F1-5232A80C898D}" type="presOf" srcId="{B81866F4-3560-4D99-AE02-AAB986734B94}" destId="{CA1AD105-8D49-4842-85E1-80472D31A024}" srcOrd="0" destOrd="0" presId="urn:microsoft.com/office/officeart/2005/8/layout/hierarchy6"/>
    <dgm:cxn modelId="{1F73AB21-FBB1-4D88-A971-7A5559FCD062}" type="presOf" srcId="{C22EFC9D-466B-42EE-A102-1D5829484C83}" destId="{2F5A778E-7A29-47C8-8B2A-AA4A5ECBCAF5}" srcOrd="0" destOrd="0" presId="urn:microsoft.com/office/officeart/2005/8/layout/hierarchy6"/>
    <dgm:cxn modelId="{57C6B33A-75B7-4C78-8D33-580D89720825}" type="presOf" srcId="{B93EEBA7-C116-4310-A972-A355E6E59F7A}" destId="{1AA68BBA-7465-4543-88BD-E20BF387589D}" srcOrd="0" destOrd="0" presId="urn:microsoft.com/office/officeart/2005/8/layout/hierarchy6"/>
    <dgm:cxn modelId="{27712166-86B1-422C-8642-2AB822B19567}" type="presOf" srcId="{C81595D0-528F-4708-A865-7D31DD43E17E}" destId="{071C2785-B5EA-4282-AC9E-B974C6F3D48D}" srcOrd="0" destOrd="0" presId="urn:microsoft.com/office/officeart/2005/8/layout/hierarchy6"/>
    <dgm:cxn modelId="{7A32CA47-7A82-41B5-9A44-D4B632781954}" srcId="{C81595D0-528F-4708-A865-7D31DD43E17E}" destId="{B93EEBA7-C116-4310-A972-A355E6E59F7A}" srcOrd="1" destOrd="0" parTransId="{38B0BA93-EC3D-40D1-951F-E87453D50949}" sibTransId="{59EF7BCE-942D-4285-BD48-AC49B2C5622B}"/>
    <dgm:cxn modelId="{F9969269-0D2F-4081-AF91-22E925485A29}" srcId="{CBA99D8D-A7CA-4DB5-8C7B-40C06DC2F6E5}" destId="{C81595D0-528F-4708-A865-7D31DD43E17E}" srcOrd="0" destOrd="0" parTransId="{8B20CFE6-315D-4777-8D5D-86547495C8B8}" sibTransId="{62E5D346-812F-47B0-AC7A-F4F3453BDD00}"/>
    <dgm:cxn modelId="{F58DF349-7133-41CD-B7EB-02C21C09A7C8}" type="presOf" srcId="{AA222736-8D66-4BE2-A3DD-FD8E91CADC95}" destId="{71068421-F5CA-43F6-93A2-C10ED1FDCA98}" srcOrd="0" destOrd="0" presId="urn:microsoft.com/office/officeart/2005/8/layout/hierarchy6"/>
    <dgm:cxn modelId="{B386694B-12AF-4DCA-ABFD-0F88D247F3AF}" type="presOf" srcId="{D0E72611-A49A-4C63-8176-C65EEBB1842D}" destId="{FE6C17B2-E4E5-4CA7-939D-53652E8D686D}" srcOrd="0" destOrd="0" presId="urn:microsoft.com/office/officeart/2005/8/layout/hierarchy6"/>
    <dgm:cxn modelId="{9493DA7B-8590-4EE9-BFC6-4242A86BE5CD}" type="presOf" srcId="{C2C6FB42-D2AE-4908-8796-6682C0F15B50}" destId="{45195A6D-ACB1-4A05-BED8-2D8CA0E44F88}" srcOrd="0" destOrd="0" presId="urn:microsoft.com/office/officeart/2005/8/layout/hierarchy6"/>
    <dgm:cxn modelId="{11A44E81-32C2-43EF-A9F7-C77FDDCD4E2D}" type="presOf" srcId="{CBA99D8D-A7CA-4DB5-8C7B-40C06DC2F6E5}" destId="{86954869-C423-4933-BD39-F39C997020AA}" srcOrd="0" destOrd="0" presId="urn:microsoft.com/office/officeart/2005/8/layout/hierarchy6"/>
    <dgm:cxn modelId="{96912190-068C-44E5-A0C5-2745EF92730B}" type="presOf" srcId="{E4716AAC-06B4-44B4-AA31-5E89EF45DC93}" destId="{FC11ECD8-A279-4CEC-9AFD-85179539A265}" srcOrd="0" destOrd="0" presId="urn:microsoft.com/office/officeart/2005/8/layout/hierarchy6"/>
    <dgm:cxn modelId="{ABF75490-C775-4643-973A-444E5AEB1CAD}" srcId="{B93EEBA7-C116-4310-A972-A355E6E59F7A}" destId="{B6A67AE9-5769-4F96-88DE-B128255C70B8}" srcOrd="0" destOrd="0" parTransId="{B81866F4-3560-4D99-AE02-AAB986734B94}" sibTransId="{44C17273-CCFE-425E-98D1-5008187210ED}"/>
    <dgm:cxn modelId="{0C1CE496-9B82-4225-A065-0F231A01C8FB}" srcId="{C2C6FB42-D2AE-4908-8796-6682C0F15B50}" destId="{EC5ECEC0-7137-4B16-BB69-7E876C3C808B}" srcOrd="1" destOrd="0" parTransId="{0F5539F7-96F4-471D-92FE-CDBA15F79C9F}" sibTransId="{BAB858EB-458E-40F0-A590-7F76EA083F31}"/>
    <dgm:cxn modelId="{D5B240AB-19E3-4BD2-A7F0-2B148C218914}" type="presOf" srcId="{38B0BA93-EC3D-40D1-951F-E87453D50949}" destId="{E74872CD-4355-4AE0-93FC-F81C4EF1DE5B}" srcOrd="0" destOrd="0" presId="urn:microsoft.com/office/officeart/2005/8/layout/hierarchy6"/>
    <dgm:cxn modelId="{552837B8-5A9E-47EF-909C-C2C27DB29C66}" type="presOf" srcId="{0F5539F7-96F4-471D-92FE-CDBA15F79C9F}" destId="{E2184A99-D741-4D7E-B6AF-D7D969FF5C1B}" srcOrd="0" destOrd="0" presId="urn:microsoft.com/office/officeart/2005/8/layout/hierarchy6"/>
    <dgm:cxn modelId="{CC99D0BE-C666-4B89-8C2A-42A912E692FF}" srcId="{B93EEBA7-C116-4310-A972-A355E6E59F7A}" destId="{D0E72611-A49A-4C63-8176-C65EEBB1842D}" srcOrd="1" destOrd="0" parTransId="{D48E1CC6-F389-4E41-AF5D-1003B9A10679}" sibTransId="{CB1CECC2-0D25-43C2-8612-A61FC9FA9A34}"/>
    <dgm:cxn modelId="{91B3A7CF-A343-4D09-95E6-D57E5CCB7CB4}" srcId="{C2C6FB42-D2AE-4908-8796-6682C0F15B50}" destId="{E4716AAC-06B4-44B4-AA31-5E89EF45DC93}" srcOrd="0" destOrd="0" parTransId="{AA222736-8D66-4BE2-A3DD-FD8E91CADC95}" sibTransId="{466CEFD7-CECB-4EDD-B52D-9C33439F9676}"/>
    <dgm:cxn modelId="{BD9393DF-67F1-4DCC-8AD2-30DBB642BBA4}" type="presOf" srcId="{D48E1CC6-F389-4E41-AF5D-1003B9A10679}" destId="{F94CD4E3-C9C5-4CE0-8C6E-C2A9ECC4FADC}" srcOrd="0" destOrd="0" presId="urn:microsoft.com/office/officeart/2005/8/layout/hierarchy6"/>
    <dgm:cxn modelId="{E59ABBE7-941A-48A9-9BB3-DBD4A747BD19}" srcId="{C81595D0-528F-4708-A865-7D31DD43E17E}" destId="{C2C6FB42-D2AE-4908-8796-6682C0F15B50}" srcOrd="0" destOrd="0" parTransId="{C22EFC9D-466B-42EE-A102-1D5829484C83}" sibTransId="{EA3ACD94-969F-4886-8CDE-AE4BF8045F2D}"/>
    <dgm:cxn modelId="{5F0837B0-B013-4651-8F0D-9707AEE57F82}" type="presParOf" srcId="{86954869-C423-4933-BD39-F39C997020AA}" destId="{051601F0-D422-4A5F-81FD-C53F997CAE42}" srcOrd="0" destOrd="0" presId="urn:microsoft.com/office/officeart/2005/8/layout/hierarchy6"/>
    <dgm:cxn modelId="{0A5CE2D9-3B67-4B72-AD29-D6007941D2D9}" type="presParOf" srcId="{051601F0-D422-4A5F-81FD-C53F997CAE42}" destId="{F618F6C1-688E-43DC-A36B-530A8D5C7B36}" srcOrd="0" destOrd="0" presId="urn:microsoft.com/office/officeart/2005/8/layout/hierarchy6"/>
    <dgm:cxn modelId="{569F3BE5-95EE-4E6A-B327-3EF00B321422}" type="presParOf" srcId="{F618F6C1-688E-43DC-A36B-530A8D5C7B36}" destId="{12EB5CC9-622C-4A2C-A3E5-EC0E42FF0124}" srcOrd="0" destOrd="0" presId="urn:microsoft.com/office/officeart/2005/8/layout/hierarchy6"/>
    <dgm:cxn modelId="{929D45D6-9483-48B0-950C-F984F7F883B7}" type="presParOf" srcId="{12EB5CC9-622C-4A2C-A3E5-EC0E42FF0124}" destId="{071C2785-B5EA-4282-AC9E-B974C6F3D48D}" srcOrd="0" destOrd="0" presId="urn:microsoft.com/office/officeart/2005/8/layout/hierarchy6"/>
    <dgm:cxn modelId="{78DEB95D-3432-4035-9D90-7CF223C90B9B}" type="presParOf" srcId="{12EB5CC9-622C-4A2C-A3E5-EC0E42FF0124}" destId="{8D997700-198C-4835-AB5C-DCA78860B630}" srcOrd="1" destOrd="0" presId="urn:microsoft.com/office/officeart/2005/8/layout/hierarchy6"/>
    <dgm:cxn modelId="{8F861BCB-6AD1-48C2-969D-3B1F50F01553}" type="presParOf" srcId="{8D997700-198C-4835-AB5C-DCA78860B630}" destId="{2F5A778E-7A29-47C8-8B2A-AA4A5ECBCAF5}" srcOrd="0" destOrd="0" presId="urn:microsoft.com/office/officeart/2005/8/layout/hierarchy6"/>
    <dgm:cxn modelId="{E562776A-D289-4926-B325-9C0C03B8CAC8}" type="presParOf" srcId="{8D997700-198C-4835-AB5C-DCA78860B630}" destId="{54478203-9B43-4E9E-BB27-483E8AC008BC}" srcOrd="1" destOrd="0" presId="urn:microsoft.com/office/officeart/2005/8/layout/hierarchy6"/>
    <dgm:cxn modelId="{39A0C745-F751-48C5-9AE7-8CA61DEFAE45}" type="presParOf" srcId="{54478203-9B43-4E9E-BB27-483E8AC008BC}" destId="{45195A6D-ACB1-4A05-BED8-2D8CA0E44F88}" srcOrd="0" destOrd="0" presId="urn:microsoft.com/office/officeart/2005/8/layout/hierarchy6"/>
    <dgm:cxn modelId="{C1649717-3507-40CB-ADC6-C10C26DA4474}" type="presParOf" srcId="{54478203-9B43-4E9E-BB27-483E8AC008BC}" destId="{662711D7-C13F-4FEC-996F-5A53B6E49BC9}" srcOrd="1" destOrd="0" presId="urn:microsoft.com/office/officeart/2005/8/layout/hierarchy6"/>
    <dgm:cxn modelId="{D169E9A1-516C-4A1D-B0CF-C4104F501FE8}" type="presParOf" srcId="{662711D7-C13F-4FEC-996F-5A53B6E49BC9}" destId="{71068421-F5CA-43F6-93A2-C10ED1FDCA98}" srcOrd="0" destOrd="0" presId="urn:microsoft.com/office/officeart/2005/8/layout/hierarchy6"/>
    <dgm:cxn modelId="{62A84C0E-3BD8-4A1E-913D-E60CB57102E0}" type="presParOf" srcId="{662711D7-C13F-4FEC-996F-5A53B6E49BC9}" destId="{74ED32B7-9849-4DB9-8DFE-F04797413B37}" srcOrd="1" destOrd="0" presId="urn:microsoft.com/office/officeart/2005/8/layout/hierarchy6"/>
    <dgm:cxn modelId="{CE9F70C2-F667-4B8F-A84F-BEB31D36FBCF}" type="presParOf" srcId="{74ED32B7-9849-4DB9-8DFE-F04797413B37}" destId="{FC11ECD8-A279-4CEC-9AFD-85179539A265}" srcOrd="0" destOrd="0" presId="urn:microsoft.com/office/officeart/2005/8/layout/hierarchy6"/>
    <dgm:cxn modelId="{2B24C3D2-9A0E-45E2-80F5-F7AAFF7D1A77}" type="presParOf" srcId="{74ED32B7-9849-4DB9-8DFE-F04797413B37}" destId="{9D2CC5F4-01F4-407D-8C21-C50BBB66287C}" srcOrd="1" destOrd="0" presId="urn:microsoft.com/office/officeart/2005/8/layout/hierarchy6"/>
    <dgm:cxn modelId="{00818604-54AF-4DDE-9431-46488B5DA6A7}" type="presParOf" srcId="{662711D7-C13F-4FEC-996F-5A53B6E49BC9}" destId="{E2184A99-D741-4D7E-B6AF-D7D969FF5C1B}" srcOrd="2" destOrd="0" presId="urn:microsoft.com/office/officeart/2005/8/layout/hierarchy6"/>
    <dgm:cxn modelId="{7CDEE386-621E-4B96-9E4D-580EF118C1CC}" type="presParOf" srcId="{662711D7-C13F-4FEC-996F-5A53B6E49BC9}" destId="{90C3FC24-9826-4EDA-985F-6775EE786D54}" srcOrd="3" destOrd="0" presId="urn:microsoft.com/office/officeart/2005/8/layout/hierarchy6"/>
    <dgm:cxn modelId="{044F42EC-6D32-436F-AEA6-9D84D6A7E374}" type="presParOf" srcId="{90C3FC24-9826-4EDA-985F-6775EE786D54}" destId="{BD3F0BAE-FAD5-4BF0-9A43-060122C9E839}" srcOrd="0" destOrd="0" presId="urn:microsoft.com/office/officeart/2005/8/layout/hierarchy6"/>
    <dgm:cxn modelId="{14B8EB36-0936-4545-B339-DCA7DA0DFEDB}" type="presParOf" srcId="{90C3FC24-9826-4EDA-985F-6775EE786D54}" destId="{9E285E2C-0597-40BF-89A7-4BFA4FEC14FD}" srcOrd="1" destOrd="0" presId="urn:microsoft.com/office/officeart/2005/8/layout/hierarchy6"/>
    <dgm:cxn modelId="{AD688046-A637-4713-9D89-9C17CF0929DF}" type="presParOf" srcId="{8D997700-198C-4835-AB5C-DCA78860B630}" destId="{E74872CD-4355-4AE0-93FC-F81C4EF1DE5B}" srcOrd="2" destOrd="0" presId="urn:microsoft.com/office/officeart/2005/8/layout/hierarchy6"/>
    <dgm:cxn modelId="{57A7C99F-9109-48FB-9576-ADDB9175F16B}" type="presParOf" srcId="{8D997700-198C-4835-AB5C-DCA78860B630}" destId="{80BAE08E-2B5D-40E0-AEE4-D9D36E2E8B6C}" srcOrd="3" destOrd="0" presId="urn:microsoft.com/office/officeart/2005/8/layout/hierarchy6"/>
    <dgm:cxn modelId="{C7DFAB5C-91B3-4487-AF67-A25D1A7ABBFC}" type="presParOf" srcId="{80BAE08E-2B5D-40E0-AEE4-D9D36E2E8B6C}" destId="{1AA68BBA-7465-4543-88BD-E20BF387589D}" srcOrd="0" destOrd="0" presId="urn:microsoft.com/office/officeart/2005/8/layout/hierarchy6"/>
    <dgm:cxn modelId="{88F3AEE5-22A3-46DE-8767-D2E2AFD2B2A6}" type="presParOf" srcId="{80BAE08E-2B5D-40E0-AEE4-D9D36E2E8B6C}" destId="{BCF7634C-1B63-43D6-B2D2-933BF4890B99}" srcOrd="1" destOrd="0" presId="urn:microsoft.com/office/officeart/2005/8/layout/hierarchy6"/>
    <dgm:cxn modelId="{4C79F717-0A00-4F4C-87DB-4E32512739E1}" type="presParOf" srcId="{BCF7634C-1B63-43D6-B2D2-933BF4890B99}" destId="{CA1AD105-8D49-4842-85E1-80472D31A024}" srcOrd="0" destOrd="0" presId="urn:microsoft.com/office/officeart/2005/8/layout/hierarchy6"/>
    <dgm:cxn modelId="{D250A299-6715-4D55-B7B7-3AB199981617}" type="presParOf" srcId="{BCF7634C-1B63-43D6-B2D2-933BF4890B99}" destId="{73668F4F-CEA6-478E-B1C6-CE68B997D48F}" srcOrd="1" destOrd="0" presId="urn:microsoft.com/office/officeart/2005/8/layout/hierarchy6"/>
    <dgm:cxn modelId="{374DE28B-FC68-4AE9-AE54-B4896A6C3DF9}" type="presParOf" srcId="{73668F4F-CEA6-478E-B1C6-CE68B997D48F}" destId="{CA8B5017-6AEC-4678-9DC5-B6EB2600C850}" srcOrd="0" destOrd="0" presId="urn:microsoft.com/office/officeart/2005/8/layout/hierarchy6"/>
    <dgm:cxn modelId="{6563F0AE-5B50-4438-B287-5B5DFD22EFB6}" type="presParOf" srcId="{73668F4F-CEA6-478E-B1C6-CE68B997D48F}" destId="{AB998A33-4199-4D82-9233-DE17F48D647A}" srcOrd="1" destOrd="0" presId="urn:microsoft.com/office/officeart/2005/8/layout/hierarchy6"/>
    <dgm:cxn modelId="{81D27637-8459-44A4-913D-50C381AE4F6D}" type="presParOf" srcId="{BCF7634C-1B63-43D6-B2D2-933BF4890B99}" destId="{F94CD4E3-C9C5-4CE0-8C6E-C2A9ECC4FADC}" srcOrd="2" destOrd="0" presId="urn:microsoft.com/office/officeart/2005/8/layout/hierarchy6"/>
    <dgm:cxn modelId="{2F09DECA-8EC8-41A7-96A0-76A44E4F5515}" type="presParOf" srcId="{BCF7634C-1B63-43D6-B2D2-933BF4890B99}" destId="{11A2A87B-7AF7-4DDE-974D-566F72851043}" srcOrd="3" destOrd="0" presId="urn:microsoft.com/office/officeart/2005/8/layout/hierarchy6"/>
    <dgm:cxn modelId="{6B45E10B-B12F-4DAA-B63D-08B65383A54A}" type="presParOf" srcId="{11A2A87B-7AF7-4DDE-974D-566F72851043}" destId="{FE6C17B2-E4E5-4CA7-939D-53652E8D686D}" srcOrd="0" destOrd="0" presId="urn:microsoft.com/office/officeart/2005/8/layout/hierarchy6"/>
    <dgm:cxn modelId="{50BC7B95-7CEA-4421-AD81-C41DE4252B54}" type="presParOf" srcId="{11A2A87B-7AF7-4DDE-974D-566F72851043}" destId="{BC90C576-DC47-4375-B32A-10B6C238D2AC}" srcOrd="1" destOrd="0" presId="urn:microsoft.com/office/officeart/2005/8/layout/hierarchy6"/>
    <dgm:cxn modelId="{7F0606CE-FA60-4796-85AC-A2CA999F8699}" type="presParOf" srcId="{86954869-C423-4933-BD39-F39C997020AA}" destId="{B8A99788-4867-447E-AD09-A0581B895FEB}"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A99D8D-A7CA-4DB5-8C7B-40C06DC2F6E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nb-NO"/>
        </a:p>
      </dgm:t>
    </dgm:pt>
    <dgm:pt modelId="{C81595D0-528F-4708-A865-7D31DD43E17E}">
      <dgm:prSet phldrT="[Tekst]" custT="1"/>
      <dgm:spPr>
        <a:solidFill>
          <a:schemeClr val="accent3"/>
        </a:solidFill>
      </dgm:spPr>
      <dgm:t>
        <a:bodyPr/>
        <a:lstStyle/>
        <a:p>
          <a:r>
            <a:rPr lang="nb-NO" sz="3600" b="1" dirty="0"/>
            <a:t>2</a:t>
          </a:r>
          <a:r>
            <a:rPr lang="nb-NO" sz="1800" dirty="0"/>
            <a:t>. Skattefri organisasjon/institusjon</a:t>
          </a:r>
        </a:p>
      </dgm:t>
    </dgm:pt>
    <dgm:pt modelId="{8B20CFE6-315D-4777-8D5D-86547495C8B8}" type="parTrans" cxnId="{F9969269-0D2F-4081-AF91-22E925485A29}">
      <dgm:prSet/>
      <dgm:spPr/>
      <dgm:t>
        <a:bodyPr/>
        <a:lstStyle/>
        <a:p>
          <a:endParaRPr lang="nb-NO"/>
        </a:p>
      </dgm:t>
    </dgm:pt>
    <dgm:pt modelId="{62E5D346-812F-47B0-AC7A-F4F3453BDD00}" type="sibTrans" cxnId="{F9969269-0D2F-4081-AF91-22E925485A29}">
      <dgm:prSet/>
      <dgm:spPr/>
      <dgm:t>
        <a:bodyPr/>
        <a:lstStyle/>
        <a:p>
          <a:endParaRPr lang="nb-NO"/>
        </a:p>
      </dgm:t>
    </dgm:pt>
    <dgm:pt modelId="{B93EEBA7-C116-4310-A972-A355E6E59F7A}">
      <dgm:prSet phldrT="[Tekst]" custT="1"/>
      <dgm:spPr/>
      <dgm:t>
        <a:bodyPr/>
        <a:lstStyle/>
        <a:p>
          <a:r>
            <a:rPr lang="nb-NO" sz="1200" dirty="0"/>
            <a:t>Ansatt i ordinær stilling eller lærling</a:t>
          </a:r>
        </a:p>
      </dgm:t>
    </dgm:pt>
    <dgm:pt modelId="{38B0BA93-EC3D-40D1-951F-E87453D50949}" type="parTrans" cxnId="{7A32CA47-7A82-41B5-9A44-D4B632781954}">
      <dgm:prSet/>
      <dgm:spPr/>
      <dgm:t>
        <a:bodyPr/>
        <a:lstStyle/>
        <a:p>
          <a:endParaRPr lang="nb-NO"/>
        </a:p>
      </dgm:t>
    </dgm:pt>
    <dgm:pt modelId="{59EF7BCE-942D-4285-BD48-AC49B2C5622B}" type="sibTrans" cxnId="{7A32CA47-7A82-41B5-9A44-D4B632781954}">
      <dgm:prSet/>
      <dgm:spPr/>
      <dgm:t>
        <a:bodyPr/>
        <a:lstStyle/>
        <a:p>
          <a:endParaRPr lang="nb-NO"/>
        </a:p>
      </dgm:t>
    </dgm:pt>
    <dgm:pt modelId="{86954869-C423-4933-BD39-F39C997020AA}" type="pres">
      <dgm:prSet presAssocID="{CBA99D8D-A7CA-4DB5-8C7B-40C06DC2F6E5}" presName="mainComposite" presStyleCnt="0">
        <dgm:presLayoutVars>
          <dgm:chPref val="1"/>
          <dgm:dir/>
          <dgm:animOne val="branch"/>
          <dgm:animLvl val="lvl"/>
          <dgm:resizeHandles val="exact"/>
        </dgm:presLayoutVars>
      </dgm:prSet>
      <dgm:spPr/>
    </dgm:pt>
    <dgm:pt modelId="{051601F0-D422-4A5F-81FD-C53F997CAE42}" type="pres">
      <dgm:prSet presAssocID="{CBA99D8D-A7CA-4DB5-8C7B-40C06DC2F6E5}" presName="hierFlow" presStyleCnt="0"/>
      <dgm:spPr/>
    </dgm:pt>
    <dgm:pt modelId="{F618F6C1-688E-43DC-A36B-530A8D5C7B36}" type="pres">
      <dgm:prSet presAssocID="{CBA99D8D-A7CA-4DB5-8C7B-40C06DC2F6E5}" presName="hierChild1" presStyleCnt="0">
        <dgm:presLayoutVars>
          <dgm:chPref val="1"/>
          <dgm:animOne val="branch"/>
          <dgm:animLvl val="lvl"/>
        </dgm:presLayoutVars>
      </dgm:prSet>
      <dgm:spPr/>
    </dgm:pt>
    <dgm:pt modelId="{12EB5CC9-622C-4A2C-A3E5-EC0E42FF0124}" type="pres">
      <dgm:prSet presAssocID="{C81595D0-528F-4708-A865-7D31DD43E17E}" presName="Name14" presStyleCnt="0"/>
      <dgm:spPr/>
    </dgm:pt>
    <dgm:pt modelId="{071C2785-B5EA-4282-AC9E-B974C6F3D48D}" type="pres">
      <dgm:prSet presAssocID="{C81595D0-528F-4708-A865-7D31DD43E17E}" presName="level1Shape" presStyleLbl="node0" presStyleIdx="0" presStyleCnt="1" custScaleX="99416" custScaleY="77467" custLinFactNeighborX="-292" custLinFactNeighborY="-2234">
        <dgm:presLayoutVars>
          <dgm:chPref val="3"/>
        </dgm:presLayoutVars>
      </dgm:prSet>
      <dgm:spPr/>
    </dgm:pt>
    <dgm:pt modelId="{8D997700-198C-4835-AB5C-DCA78860B630}" type="pres">
      <dgm:prSet presAssocID="{C81595D0-528F-4708-A865-7D31DD43E17E}" presName="hierChild2" presStyleCnt="0"/>
      <dgm:spPr/>
    </dgm:pt>
    <dgm:pt modelId="{E74872CD-4355-4AE0-93FC-F81C4EF1DE5B}" type="pres">
      <dgm:prSet presAssocID="{38B0BA93-EC3D-40D1-951F-E87453D50949}" presName="Name19" presStyleLbl="parChTrans1D2" presStyleIdx="0" presStyleCnt="1"/>
      <dgm:spPr/>
    </dgm:pt>
    <dgm:pt modelId="{80BAE08E-2B5D-40E0-AEE4-D9D36E2E8B6C}" type="pres">
      <dgm:prSet presAssocID="{B93EEBA7-C116-4310-A972-A355E6E59F7A}" presName="Name21" presStyleCnt="0"/>
      <dgm:spPr/>
    </dgm:pt>
    <dgm:pt modelId="{1AA68BBA-7465-4543-88BD-E20BF387589D}" type="pres">
      <dgm:prSet presAssocID="{B93EEBA7-C116-4310-A972-A355E6E59F7A}" presName="level2Shape" presStyleLbl="node2" presStyleIdx="0" presStyleCnt="1" custScaleX="69721" custScaleY="50354" custLinFactNeighborX="-234" custLinFactNeighborY="30595"/>
      <dgm:spPr/>
    </dgm:pt>
    <dgm:pt modelId="{BCF7634C-1B63-43D6-B2D2-933BF4890B99}" type="pres">
      <dgm:prSet presAssocID="{B93EEBA7-C116-4310-A972-A355E6E59F7A}" presName="hierChild3" presStyleCnt="0"/>
      <dgm:spPr/>
    </dgm:pt>
    <dgm:pt modelId="{B8A99788-4867-447E-AD09-A0581B895FEB}" type="pres">
      <dgm:prSet presAssocID="{CBA99D8D-A7CA-4DB5-8C7B-40C06DC2F6E5}" presName="bgShapesFlow" presStyleCnt="0"/>
      <dgm:spPr/>
    </dgm:pt>
  </dgm:ptLst>
  <dgm:cxnLst>
    <dgm:cxn modelId="{57C6B33A-75B7-4C78-8D33-580D89720825}" type="presOf" srcId="{B93EEBA7-C116-4310-A972-A355E6E59F7A}" destId="{1AA68BBA-7465-4543-88BD-E20BF387589D}" srcOrd="0" destOrd="0" presId="urn:microsoft.com/office/officeart/2005/8/layout/hierarchy6"/>
    <dgm:cxn modelId="{27712166-86B1-422C-8642-2AB822B19567}" type="presOf" srcId="{C81595D0-528F-4708-A865-7D31DD43E17E}" destId="{071C2785-B5EA-4282-AC9E-B974C6F3D48D}" srcOrd="0" destOrd="0" presId="urn:microsoft.com/office/officeart/2005/8/layout/hierarchy6"/>
    <dgm:cxn modelId="{7A32CA47-7A82-41B5-9A44-D4B632781954}" srcId="{C81595D0-528F-4708-A865-7D31DD43E17E}" destId="{B93EEBA7-C116-4310-A972-A355E6E59F7A}" srcOrd="0" destOrd="0" parTransId="{38B0BA93-EC3D-40D1-951F-E87453D50949}" sibTransId="{59EF7BCE-942D-4285-BD48-AC49B2C5622B}"/>
    <dgm:cxn modelId="{F9969269-0D2F-4081-AF91-22E925485A29}" srcId="{CBA99D8D-A7CA-4DB5-8C7B-40C06DC2F6E5}" destId="{C81595D0-528F-4708-A865-7D31DD43E17E}" srcOrd="0" destOrd="0" parTransId="{8B20CFE6-315D-4777-8D5D-86547495C8B8}" sibTransId="{62E5D346-812F-47B0-AC7A-F4F3453BDD00}"/>
    <dgm:cxn modelId="{11A44E81-32C2-43EF-A9F7-C77FDDCD4E2D}" type="presOf" srcId="{CBA99D8D-A7CA-4DB5-8C7B-40C06DC2F6E5}" destId="{86954869-C423-4933-BD39-F39C997020AA}" srcOrd="0" destOrd="0" presId="urn:microsoft.com/office/officeart/2005/8/layout/hierarchy6"/>
    <dgm:cxn modelId="{D5B240AB-19E3-4BD2-A7F0-2B148C218914}" type="presOf" srcId="{38B0BA93-EC3D-40D1-951F-E87453D50949}" destId="{E74872CD-4355-4AE0-93FC-F81C4EF1DE5B}" srcOrd="0" destOrd="0" presId="urn:microsoft.com/office/officeart/2005/8/layout/hierarchy6"/>
    <dgm:cxn modelId="{5F0837B0-B013-4651-8F0D-9707AEE57F82}" type="presParOf" srcId="{86954869-C423-4933-BD39-F39C997020AA}" destId="{051601F0-D422-4A5F-81FD-C53F997CAE42}" srcOrd="0" destOrd="0" presId="urn:microsoft.com/office/officeart/2005/8/layout/hierarchy6"/>
    <dgm:cxn modelId="{0A5CE2D9-3B67-4B72-AD29-D6007941D2D9}" type="presParOf" srcId="{051601F0-D422-4A5F-81FD-C53F997CAE42}" destId="{F618F6C1-688E-43DC-A36B-530A8D5C7B36}" srcOrd="0" destOrd="0" presId="urn:microsoft.com/office/officeart/2005/8/layout/hierarchy6"/>
    <dgm:cxn modelId="{569F3BE5-95EE-4E6A-B327-3EF00B321422}" type="presParOf" srcId="{F618F6C1-688E-43DC-A36B-530A8D5C7B36}" destId="{12EB5CC9-622C-4A2C-A3E5-EC0E42FF0124}" srcOrd="0" destOrd="0" presId="urn:microsoft.com/office/officeart/2005/8/layout/hierarchy6"/>
    <dgm:cxn modelId="{929D45D6-9483-48B0-950C-F984F7F883B7}" type="presParOf" srcId="{12EB5CC9-622C-4A2C-A3E5-EC0E42FF0124}" destId="{071C2785-B5EA-4282-AC9E-B974C6F3D48D}" srcOrd="0" destOrd="0" presId="urn:microsoft.com/office/officeart/2005/8/layout/hierarchy6"/>
    <dgm:cxn modelId="{78DEB95D-3432-4035-9D90-7CF223C90B9B}" type="presParOf" srcId="{12EB5CC9-622C-4A2C-A3E5-EC0E42FF0124}" destId="{8D997700-198C-4835-AB5C-DCA78860B630}" srcOrd="1" destOrd="0" presId="urn:microsoft.com/office/officeart/2005/8/layout/hierarchy6"/>
    <dgm:cxn modelId="{AD688046-A637-4713-9D89-9C17CF0929DF}" type="presParOf" srcId="{8D997700-198C-4835-AB5C-DCA78860B630}" destId="{E74872CD-4355-4AE0-93FC-F81C4EF1DE5B}" srcOrd="0" destOrd="0" presId="urn:microsoft.com/office/officeart/2005/8/layout/hierarchy6"/>
    <dgm:cxn modelId="{57A7C99F-9109-48FB-9576-ADDB9175F16B}" type="presParOf" srcId="{8D997700-198C-4835-AB5C-DCA78860B630}" destId="{80BAE08E-2B5D-40E0-AEE4-D9D36E2E8B6C}" srcOrd="1" destOrd="0" presId="urn:microsoft.com/office/officeart/2005/8/layout/hierarchy6"/>
    <dgm:cxn modelId="{C7DFAB5C-91B3-4487-AF67-A25D1A7ABBFC}" type="presParOf" srcId="{80BAE08E-2B5D-40E0-AEE4-D9D36E2E8B6C}" destId="{1AA68BBA-7465-4543-88BD-E20BF387589D}" srcOrd="0" destOrd="0" presId="urn:microsoft.com/office/officeart/2005/8/layout/hierarchy6"/>
    <dgm:cxn modelId="{88F3AEE5-22A3-46DE-8767-D2E2AFD2B2A6}" type="presParOf" srcId="{80BAE08E-2B5D-40E0-AEE4-D9D36E2E8B6C}" destId="{BCF7634C-1B63-43D6-B2D2-933BF4890B99}" srcOrd="1" destOrd="0" presId="urn:microsoft.com/office/officeart/2005/8/layout/hierarchy6"/>
    <dgm:cxn modelId="{7F0606CE-FA60-4796-85AC-A2CA999F8699}" type="presParOf" srcId="{86954869-C423-4933-BD39-F39C997020AA}" destId="{B8A99788-4867-447E-AD09-A0581B895FEB}" srcOrd="1" destOrd="0" presId="urn:microsoft.com/office/officeart/2005/8/layout/hierarchy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A99D8D-A7CA-4DB5-8C7B-40C06DC2F6E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nb-NO"/>
        </a:p>
      </dgm:t>
    </dgm:pt>
    <dgm:pt modelId="{C81595D0-528F-4708-A865-7D31DD43E17E}">
      <dgm:prSet phldrT="[Tekst]" custT="1"/>
      <dgm:spPr>
        <a:solidFill>
          <a:schemeClr val="accent2"/>
        </a:solidFill>
      </dgm:spPr>
      <dgm:t>
        <a:bodyPr/>
        <a:lstStyle/>
        <a:p>
          <a:r>
            <a:rPr lang="nb-NO" sz="3600" b="1" dirty="0"/>
            <a:t>1</a:t>
          </a:r>
          <a:r>
            <a:rPr lang="nb-NO" sz="1800" dirty="0"/>
            <a:t>. Skattepliktig foretak </a:t>
          </a:r>
        </a:p>
      </dgm:t>
    </dgm:pt>
    <dgm:pt modelId="{8B20CFE6-315D-4777-8D5D-86547495C8B8}" type="parTrans" cxnId="{F9969269-0D2F-4081-AF91-22E925485A29}">
      <dgm:prSet/>
      <dgm:spPr/>
      <dgm:t>
        <a:bodyPr/>
        <a:lstStyle/>
        <a:p>
          <a:endParaRPr lang="nb-NO"/>
        </a:p>
      </dgm:t>
    </dgm:pt>
    <dgm:pt modelId="{62E5D346-812F-47B0-AC7A-F4F3453BDD00}" type="sibTrans" cxnId="{F9969269-0D2F-4081-AF91-22E925485A29}">
      <dgm:prSet/>
      <dgm:spPr/>
      <dgm:t>
        <a:bodyPr/>
        <a:lstStyle/>
        <a:p>
          <a:endParaRPr lang="nb-NO"/>
        </a:p>
      </dgm:t>
    </dgm:pt>
    <dgm:pt modelId="{C2C6FB42-D2AE-4908-8796-6682C0F15B50}">
      <dgm:prSet phldrT="[Tekst]"/>
      <dgm:spPr/>
      <dgm:t>
        <a:bodyPr/>
        <a:lstStyle/>
        <a:p>
          <a:r>
            <a:rPr lang="nb-NO" dirty="0"/>
            <a:t>Omsetningsfall på 30 prosent eller mer</a:t>
          </a:r>
        </a:p>
      </dgm:t>
    </dgm:pt>
    <dgm:pt modelId="{C22EFC9D-466B-42EE-A102-1D5829484C83}" type="parTrans" cxnId="{E59ABBE7-941A-48A9-9BB3-DBD4A747BD19}">
      <dgm:prSet/>
      <dgm:spPr/>
      <dgm:t>
        <a:bodyPr/>
        <a:lstStyle/>
        <a:p>
          <a:endParaRPr lang="nb-NO"/>
        </a:p>
      </dgm:t>
    </dgm:pt>
    <dgm:pt modelId="{EA3ACD94-969F-4886-8CDE-AE4BF8045F2D}" type="sibTrans" cxnId="{E59ABBE7-941A-48A9-9BB3-DBD4A747BD19}">
      <dgm:prSet/>
      <dgm:spPr/>
      <dgm:t>
        <a:bodyPr/>
        <a:lstStyle/>
        <a:p>
          <a:endParaRPr lang="nb-NO"/>
        </a:p>
      </dgm:t>
    </dgm:pt>
    <dgm:pt modelId="{E4716AAC-06B4-44B4-AA31-5E89EF45DC93}">
      <dgm:prSet phldrT="[Tekst]"/>
      <dgm:spPr/>
      <dgm:t>
        <a:bodyPr/>
        <a:lstStyle/>
        <a:p>
          <a:r>
            <a:rPr lang="nb-NO" dirty="0"/>
            <a:t>Ordinær stilling</a:t>
          </a:r>
        </a:p>
      </dgm:t>
    </dgm:pt>
    <dgm:pt modelId="{AA222736-8D66-4BE2-A3DD-FD8E91CADC95}" type="parTrans" cxnId="{91B3A7CF-A343-4D09-95E6-D57E5CCB7CB4}">
      <dgm:prSet/>
      <dgm:spPr/>
      <dgm:t>
        <a:bodyPr/>
        <a:lstStyle/>
        <a:p>
          <a:endParaRPr lang="nb-NO"/>
        </a:p>
      </dgm:t>
    </dgm:pt>
    <dgm:pt modelId="{466CEFD7-CECB-4EDD-B52D-9C33439F9676}" type="sibTrans" cxnId="{91B3A7CF-A343-4D09-95E6-D57E5CCB7CB4}">
      <dgm:prSet/>
      <dgm:spPr/>
      <dgm:t>
        <a:bodyPr/>
        <a:lstStyle/>
        <a:p>
          <a:endParaRPr lang="nb-NO"/>
        </a:p>
      </dgm:t>
    </dgm:pt>
    <dgm:pt modelId="{EC5ECEC0-7137-4B16-BB69-7E876C3C808B}">
      <dgm:prSet phldrT="[Tekst]"/>
      <dgm:spPr/>
      <dgm:t>
        <a:bodyPr/>
        <a:lstStyle/>
        <a:p>
          <a:r>
            <a:rPr lang="nb-NO" dirty="0"/>
            <a:t>Lærling </a:t>
          </a:r>
          <a:br>
            <a:rPr lang="nb-NO" dirty="0"/>
          </a:br>
          <a:r>
            <a:rPr lang="nb-NO" i="1" dirty="0"/>
            <a:t>(utgjør 2/3)</a:t>
          </a:r>
        </a:p>
      </dgm:t>
    </dgm:pt>
    <dgm:pt modelId="{0F5539F7-96F4-471D-92FE-CDBA15F79C9F}" type="parTrans" cxnId="{0C1CE496-9B82-4225-A065-0F231A01C8FB}">
      <dgm:prSet/>
      <dgm:spPr/>
      <dgm:t>
        <a:bodyPr/>
        <a:lstStyle/>
        <a:p>
          <a:endParaRPr lang="nb-NO"/>
        </a:p>
      </dgm:t>
    </dgm:pt>
    <dgm:pt modelId="{BAB858EB-458E-40F0-A590-7F76EA083F31}" type="sibTrans" cxnId="{0C1CE496-9B82-4225-A065-0F231A01C8FB}">
      <dgm:prSet/>
      <dgm:spPr/>
      <dgm:t>
        <a:bodyPr/>
        <a:lstStyle/>
        <a:p>
          <a:endParaRPr lang="nb-NO"/>
        </a:p>
      </dgm:t>
    </dgm:pt>
    <dgm:pt modelId="{B93EEBA7-C116-4310-A972-A355E6E59F7A}">
      <dgm:prSet phldrT="[Tekst]"/>
      <dgm:spPr/>
      <dgm:t>
        <a:bodyPr/>
        <a:lstStyle/>
        <a:p>
          <a:r>
            <a:rPr lang="nb-NO" dirty="0"/>
            <a:t>Omsetningsfall på under 30 prosent</a:t>
          </a:r>
        </a:p>
      </dgm:t>
    </dgm:pt>
    <dgm:pt modelId="{38B0BA93-EC3D-40D1-951F-E87453D50949}" type="parTrans" cxnId="{7A32CA47-7A82-41B5-9A44-D4B632781954}">
      <dgm:prSet/>
      <dgm:spPr/>
      <dgm:t>
        <a:bodyPr/>
        <a:lstStyle/>
        <a:p>
          <a:endParaRPr lang="nb-NO"/>
        </a:p>
      </dgm:t>
    </dgm:pt>
    <dgm:pt modelId="{59EF7BCE-942D-4285-BD48-AC49B2C5622B}" type="sibTrans" cxnId="{7A32CA47-7A82-41B5-9A44-D4B632781954}">
      <dgm:prSet/>
      <dgm:spPr/>
      <dgm:t>
        <a:bodyPr/>
        <a:lstStyle/>
        <a:p>
          <a:endParaRPr lang="nb-NO"/>
        </a:p>
      </dgm:t>
    </dgm:pt>
    <dgm:pt modelId="{B6A67AE9-5769-4F96-88DE-B128255C70B8}">
      <dgm:prSet phldrT="[Tekst]"/>
      <dgm:spPr/>
      <dgm:t>
        <a:bodyPr/>
        <a:lstStyle/>
        <a:p>
          <a:r>
            <a:rPr lang="nb-NO" dirty="0"/>
            <a:t>Ordinær stilling</a:t>
          </a:r>
        </a:p>
      </dgm:t>
    </dgm:pt>
    <dgm:pt modelId="{B81866F4-3560-4D99-AE02-AAB986734B94}" type="parTrans" cxnId="{ABF75490-C775-4643-973A-444E5AEB1CAD}">
      <dgm:prSet/>
      <dgm:spPr/>
      <dgm:t>
        <a:bodyPr/>
        <a:lstStyle/>
        <a:p>
          <a:endParaRPr lang="nb-NO"/>
        </a:p>
      </dgm:t>
    </dgm:pt>
    <dgm:pt modelId="{44C17273-CCFE-425E-98D1-5008187210ED}" type="sibTrans" cxnId="{ABF75490-C775-4643-973A-444E5AEB1CAD}">
      <dgm:prSet/>
      <dgm:spPr/>
      <dgm:t>
        <a:bodyPr/>
        <a:lstStyle/>
        <a:p>
          <a:endParaRPr lang="nb-NO"/>
        </a:p>
      </dgm:t>
    </dgm:pt>
    <dgm:pt modelId="{D0E72611-A49A-4C63-8176-C65EEBB1842D}">
      <dgm:prSet/>
      <dgm:spPr/>
      <dgm:t>
        <a:bodyPr/>
        <a:lstStyle/>
        <a:p>
          <a:r>
            <a:rPr lang="nb-NO" dirty="0"/>
            <a:t>Lærling </a:t>
          </a:r>
          <a:br>
            <a:rPr lang="nb-NO" dirty="0"/>
          </a:br>
          <a:r>
            <a:rPr lang="nb-NO" i="1" dirty="0"/>
            <a:t>(utgjør 2/3)</a:t>
          </a:r>
        </a:p>
      </dgm:t>
    </dgm:pt>
    <dgm:pt modelId="{D48E1CC6-F389-4E41-AF5D-1003B9A10679}" type="parTrans" cxnId="{CC99D0BE-C666-4B89-8C2A-42A912E692FF}">
      <dgm:prSet/>
      <dgm:spPr/>
      <dgm:t>
        <a:bodyPr/>
        <a:lstStyle/>
        <a:p>
          <a:endParaRPr lang="nb-NO"/>
        </a:p>
      </dgm:t>
    </dgm:pt>
    <dgm:pt modelId="{CB1CECC2-0D25-43C2-8612-A61FC9FA9A34}" type="sibTrans" cxnId="{CC99D0BE-C666-4B89-8C2A-42A912E692FF}">
      <dgm:prSet/>
      <dgm:spPr/>
      <dgm:t>
        <a:bodyPr/>
        <a:lstStyle/>
        <a:p>
          <a:endParaRPr lang="nb-NO"/>
        </a:p>
      </dgm:t>
    </dgm:pt>
    <dgm:pt modelId="{86954869-C423-4933-BD39-F39C997020AA}" type="pres">
      <dgm:prSet presAssocID="{CBA99D8D-A7CA-4DB5-8C7B-40C06DC2F6E5}" presName="mainComposite" presStyleCnt="0">
        <dgm:presLayoutVars>
          <dgm:chPref val="1"/>
          <dgm:dir/>
          <dgm:animOne val="branch"/>
          <dgm:animLvl val="lvl"/>
          <dgm:resizeHandles val="exact"/>
        </dgm:presLayoutVars>
      </dgm:prSet>
      <dgm:spPr/>
    </dgm:pt>
    <dgm:pt modelId="{051601F0-D422-4A5F-81FD-C53F997CAE42}" type="pres">
      <dgm:prSet presAssocID="{CBA99D8D-A7CA-4DB5-8C7B-40C06DC2F6E5}" presName="hierFlow" presStyleCnt="0"/>
      <dgm:spPr/>
    </dgm:pt>
    <dgm:pt modelId="{F618F6C1-688E-43DC-A36B-530A8D5C7B36}" type="pres">
      <dgm:prSet presAssocID="{CBA99D8D-A7CA-4DB5-8C7B-40C06DC2F6E5}" presName="hierChild1" presStyleCnt="0">
        <dgm:presLayoutVars>
          <dgm:chPref val="1"/>
          <dgm:animOne val="branch"/>
          <dgm:animLvl val="lvl"/>
        </dgm:presLayoutVars>
      </dgm:prSet>
      <dgm:spPr/>
    </dgm:pt>
    <dgm:pt modelId="{12EB5CC9-622C-4A2C-A3E5-EC0E42FF0124}" type="pres">
      <dgm:prSet presAssocID="{C81595D0-528F-4708-A865-7D31DD43E17E}" presName="Name14" presStyleCnt="0"/>
      <dgm:spPr/>
    </dgm:pt>
    <dgm:pt modelId="{071C2785-B5EA-4282-AC9E-B974C6F3D48D}" type="pres">
      <dgm:prSet presAssocID="{C81595D0-528F-4708-A865-7D31DD43E17E}" presName="level1Shape" presStyleLbl="node0" presStyleIdx="0" presStyleCnt="1" custScaleX="230208" custScaleY="179383">
        <dgm:presLayoutVars>
          <dgm:chPref val="3"/>
        </dgm:presLayoutVars>
      </dgm:prSet>
      <dgm:spPr/>
    </dgm:pt>
    <dgm:pt modelId="{8D997700-198C-4835-AB5C-DCA78860B630}" type="pres">
      <dgm:prSet presAssocID="{C81595D0-528F-4708-A865-7D31DD43E17E}" presName="hierChild2" presStyleCnt="0"/>
      <dgm:spPr/>
    </dgm:pt>
    <dgm:pt modelId="{2F5A778E-7A29-47C8-8B2A-AA4A5ECBCAF5}" type="pres">
      <dgm:prSet presAssocID="{C22EFC9D-466B-42EE-A102-1D5829484C83}" presName="Name19" presStyleLbl="parChTrans1D2" presStyleIdx="0" presStyleCnt="2"/>
      <dgm:spPr/>
    </dgm:pt>
    <dgm:pt modelId="{54478203-9B43-4E9E-BB27-483E8AC008BC}" type="pres">
      <dgm:prSet presAssocID="{C2C6FB42-D2AE-4908-8796-6682C0F15B50}" presName="Name21" presStyleCnt="0"/>
      <dgm:spPr/>
    </dgm:pt>
    <dgm:pt modelId="{45195A6D-ACB1-4A05-BED8-2D8CA0E44F88}" type="pres">
      <dgm:prSet presAssocID="{C2C6FB42-D2AE-4908-8796-6682C0F15B50}" presName="level2Shape" presStyleLbl="node2" presStyleIdx="0" presStyleCnt="2"/>
      <dgm:spPr/>
    </dgm:pt>
    <dgm:pt modelId="{662711D7-C13F-4FEC-996F-5A53B6E49BC9}" type="pres">
      <dgm:prSet presAssocID="{C2C6FB42-D2AE-4908-8796-6682C0F15B50}" presName="hierChild3" presStyleCnt="0"/>
      <dgm:spPr/>
    </dgm:pt>
    <dgm:pt modelId="{71068421-F5CA-43F6-93A2-C10ED1FDCA98}" type="pres">
      <dgm:prSet presAssocID="{AA222736-8D66-4BE2-A3DD-FD8E91CADC95}" presName="Name19" presStyleLbl="parChTrans1D3" presStyleIdx="0" presStyleCnt="4"/>
      <dgm:spPr/>
    </dgm:pt>
    <dgm:pt modelId="{74ED32B7-9849-4DB9-8DFE-F04797413B37}" type="pres">
      <dgm:prSet presAssocID="{E4716AAC-06B4-44B4-AA31-5E89EF45DC93}" presName="Name21" presStyleCnt="0"/>
      <dgm:spPr/>
    </dgm:pt>
    <dgm:pt modelId="{FC11ECD8-A279-4CEC-9AFD-85179539A265}" type="pres">
      <dgm:prSet presAssocID="{E4716AAC-06B4-44B4-AA31-5E89EF45DC93}" presName="level2Shape" presStyleLbl="node3" presStyleIdx="0" presStyleCnt="4"/>
      <dgm:spPr/>
    </dgm:pt>
    <dgm:pt modelId="{9D2CC5F4-01F4-407D-8C21-C50BBB66287C}" type="pres">
      <dgm:prSet presAssocID="{E4716AAC-06B4-44B4-AA31-5E89EF45DC93}" presName="hierChild3" presStyleCnt="0"/>
      <dgm:spPr/>
    </dgm:pt>
    <dgm:pt modelId="{E2184A99-D741-4D7E-B6AF-D7D969FF5C1B}" type="pres">
      <dgm:prSet presAssocID="{0F5539F7-96F4-471D-92FE-CDBA15F79C9F}" presName="Name19" presStyleLbl="parChTrans1D3" presStyleIdx="1" presStyleCnt="4"/>
      <dgm:spPr/>
    </dgm:pt>
    <dgm:pt modelId="{90C3FC24-9826-4EDA-985F-6775EE786D54}" type="pres">
      <dgm:prSet presAssocID="{EC5ECEC0-7137-4B16-BB69-7E876C3C808B}" presName="Name21" presStyleCnt="0"/>
      <dgm:spPr/>
    </dgm:pt>
    <dgm:pt modelId="{BD3F0BAE-FAD5-4BF0-9A43-060122C9E839}" type="pres">
      <dgm:prSet presAssocID="{EC5ECEC0-7137-4B16-BB69-7E876C3C808B}" presName="level2Shape" presStyleLbl="node3" presStyleIdx="1" presStyleCnt="4"/>
      <dgm:spPr/>
    </dgm:pt>
    <dgm:pt modelId="{9E285E2C-0597-40BF-89A7-4BFA4FEC14FD}" type="pres">
      <dgm:prSet presAssocID="{EC5ECEC0-7137-4B16-BB69-7E876C3C808B}" presName="hierChild3" presStyleCnt="0"/>
      <dgm:spPr/>
    </dgm:pt>
    <dgm:pt modelId="{E74872CD-4355-4AE0-93FC-F81C4EF1DE5B}" type="pres">
      <dgm:prSet presAssocID="{38B0BA93-EC3D-40D1-951F-E87453D50949}" presName="Name19" presStyleLbl="parChTrans1D2" presStyleIdx="1" presStyleCnt="2"/>
      <dgm:spPr/>
    </dgm:pt>
    <dgm:pt modelId="{80BAE08E-2B5D-40E0-AEE4-D9D36E2E8B6C}" type="pres">
      <dgm:prSet presAssocID="{B93EEBA7-C116-4310-A972-A355E6E59F7A}" presName="Name21" presStyleCnt="0"/>
      <dgm:spPr/>
    </dgm:pt>
    <dgm:pt modelId="{1AA68BBA-7465-4543-88BD-E20BF387589D}" type="pres">
      <dgm:prSet presAssocID="{B93EEBA7-C116-4310-A972-A355E6E59F7A}" presName="level2Shape" presStyleLbl="node2" presStyleIdx="1" presStyleCnt="2"/>
      <dgm:spPr/>
    </dgm:pt>
    <dgm:pt modelId="{BCF7634C-1B63-43D6-B2D2-933BF4890B99}" type="pres">
      <dgm:prSet presAssocID="{B93EEBA7-C116-4310-A972-A355E6E59F7A}" presName="hierChild3" presStyleCnt="0"/>
      <dgm:spPr/>
    </dgm:pt>
    <dgm:pt modelId="{CA1AD105-8D49-4842-85E1-80472D31A024}" type="pres">
      <dgm:prSet presAssocID="{B81866F4-3560-4D99-AE02-AAB986734B94}" presName="Name19" presStyleLbl="parChTrans1D3" presStyleIdx="2" presStyleCnt="4"/>
      <dgm:spPr/>
    </dgm:pt>
    <dgm:pt modelId="{73668F4F-CEA6-478E-B1C6-CE68B997D48F}" type="pres">
      <dgm:prSet presAssocID="{B6A67AE9-5769-4F96-88DE-B128255C70B8}" presName="Name21" presStyleCnt="0"/>
      <dgm:spPr/>
    </dgm:pt>
    <dgm:pt modelId="{CA8B5017-6AEC-4678-9DC5-B6EB2600C850}" type="pres">
      <dgm:prSet presAssocID="{B6A67AE9-5769-4F96-88DE-B128255C70B8}" presName="level2Shape" presStyleLbl="node3" presStyleIdx="2" presStyleCnt="4"/>
      <dgm:spPr/>
    </dgm:pt>
    <dgm:pt modelId="{AB998A33-4199-4D82-9233-DE17F48D647A}" type="pres">
      <dgm:prSet presAssocID="{B6A67AE9-5769-4F96-88DE-B128255C70B8}" presName="hierChild3" presStyleCnt="0"/>
      <dgm:spPr/>
    </dgm:pt>
    <dgm:pt modelId="{F94CD4E3-C9C5-4CE0-8C6E-C2A9ECC4FADC}" type="pres">
      <dgm:prSet presAssocID="{D48E1CC6-F389-4E41-AF5D-1003B9A10679}" presName="Name19" presStyleLbl="parChTrans1D3" presStyleIdx="3" presStyleCnt="4"/>
      <dgm:spPr/>
    </dgm:pt>
    <dgm:pt modelId="{11A2A87B-7AF7-4DDE-974D-566F72851043}" type="pres">
      <dgm:prSet presAssocID="{D0E72611-A49A-4C63-8176-C65EEBB1842D}" presName="Name21" presStyleCnt="0"/>
      <dgm:spPr/>
    </dgm:pt>
    <dgm:pt modelId="{FE6C17B2-E4E5-4CA7-939D-53652E8D686D}" type="pres">
      <dgm:prSet presAssocID="{D0E72611-A49A-4C63-8176-C65EEBB1842D}" presName="level2Shape" presStyleLbl="node3" presStyleIdx="3" presStyleCnt="4"/>
      <dgm:spPr/>
    </dgm:pt>
    <dgm:pt modelId="{BC90C576-DC47-4375-B32A-10B6C238D2AC}" type="pres">
      <dgm:prSet presAssocID="{D0E72611-A49A-4C63-8176-C65EEBB1842D}" presName="hierChild3" presStyleCnt="0"/>
      <dgm:spPr/>
    </dgm:pt>
    <dgm:pt modelId="{B8A99788-4867-447E-AD09-A0581B895FEB}" type="pres">
      <dgm:prSet presAssocID="{CBA99D8D-A7CA-4DB5-8C7B-40C06DC2F6E5}" presName="bgShapesFlow" presStyleCnt="0"/>
      <dgm:spPr/>
    </dgm:pt>
  </dgm:ptLst>
  <dgm:cxnLst>
    <dgm:cxn modelId="{F79AE415-93B9-4D04-8873-1FAB17D12CA6}" type="presOf" srcId="{B6A67AE9-5769-4F96-88DE-B128255C70B8}" destId="{CA8B5017-6AEC-4678-9DC5-B6EB2600C850}" srcOrd="0" destOrd="0" presId="urn:microsoft.com/office/officeart/2005/8/layout/hierarchy6"/>
    <dgm:cxn modelId="{8DE55817-19A6-43C9-AF91-CAAFA5E5BC2A}" type="presOf" srcId="{EC5ECEC0-7137-4B16-BB69-7E876C3C808B}" destId="{BD3F0BAE-FAD5-4BF0-9A43-060122C9E839}" srcOrd="0" destOrd="0" presId="urn:microsoft.com/office/officeart/2005/8/layout/hierarchy6"/>
    <dgm:cxn modelId="{FE6B471D-6BC6-4956-A4F1-5232A80C898D}" type="presOf" srcId="{B81866F4-3560-4D99-AE02-AAB986734B94}" destId="{CA1AD105-8D49-4842-85E1-80472D31A024}" srcOrd="0" destOrd="0" presId="urn:microsoft.com/office/officeart/2005/8/layout/hierarchy6"/>
    <dgm:cxn modelId="{1F73AB21-FBB1-4D88-A971-7A5559FCD062}" type="presOf" srcId="{C22EFC9D-466B-42EE-A102-1D5829484C83}" destId="{2F5A778E-7A29-47C8-8B2A-AA4A5ECBCAF5}" srcOrd="0" destOrd="0" presId="urn:microsoft.com/office/officeart/2005/8/layout/hierarchy6"/>
    <dgm:cxn modelId="{57C6B33A-75B7-4C78-8D33-580D89720825}" type="presOf" srcId="{B93EEBA7-C116-4310-A972-A355E6E59F7A}" destId="{1AA68BBA-7465-4543-88BD-E20BF387589D}" srcOrd="0" destOrd="0" presId="urn:microsoft.com/office/officeart/2005/8/layout/hierarchy6"/>
    <dgm:cxn modelId="{27712166-86B1-422C-8642-2AB822B19567}" type="presOf" srcId="{C81595D0-528F-4708-A865-7D31DD43E17E}" destId="{071C2785-B5EA-4282-AC9E-B974C6F3D48D}" srcOrd="0" destOrd="0" presId="urn:microsoft.com/office/officeart/2005/8/layout/hierarchy6"/>
    <dgm:cxn modelId="{7A32CA47-7A82-41B5-9A44-D4B632781954}" srcId="{C81595D0-528F-4708-A865-7D31DD43E17E}" destId="{B93EEBA7-C116-4310-A972-A355E6E59F7A}" srcOrd="1" destOrd="0" parTransId="{38B0BA93-EC3D-40D1-951F-E87453D50949}" sibTransId="{59EF7BCE-942D-4285-BD48-AC49B2C5622B}"/>
    <dgm:cxn modelId="{F9969269-0D2F-4081-AF91-22E925485A29}" srcId="{CBA99D8D-A7CA-4DB5-8C7B-40C06DC2F6E5}" destId="{C81595D0-528F-4708-A865-7D31DD43E17E}" srcOrd="0" destOrd="0" parTransId="{8B20CFE6-315D-4777-8D5D-86547495C8B8}" sibTransId="{62E5D346-812F-47B0-AC7A-F4F3453BDD00}"/>
    <dgm:cxn modelId="{F58DF349-7133-41CD-B7EB-02C21C09A7C8}" type="presOf" srcId="{AA222736-8D66-4BE2-A3DD-FD8E91CADC95}" destId="{71068421-F5CA-43F6-93A2-C10ED1FDCA98}" srcOrd="0" destOrd="0" presId="urn:microsoft.com/office/officeart/2005/8/layout/hierarchy6"/>
    <dgm:cxn modelId="{B386694B-12AF-4DCA-ABFD-0F88D247F3AF}" type="presOf" srcId="{D0E72611-A49A-4C63-8176-C65EEBB1842D}" destId="{FE6C17B2-E4E5-4CA7-939D-53652E8D686D}" srcOrd="0" destOrd="0" presId="urn:microsoft.com/office/officeart/2005/8/layout/hierarchy6"/>
    <dgm:cxn modelId="{9493DA7B-8590-4EE9-BFC6-4242A86BE5CD}" type="presOf" srcId="{C2C6FB42-D2AE-4908-8796-6682C0F15B50}" destId="{45195A6D-ACB1-4A05-BED8-2D8CA0E44F88}" srcOrd="0" destOrd="0" presId="urn:microsoft.com/office/officeart/2005/8/layout/hierarchy6"/>
    <dgm:cxn modelId="{11A44E81-32C2-43EF-A9F7-C77FDDCD4E2D}" type="presOf" srcId="{CBA99D8D-A7CA-4DB5-8C7B-40C06DC2F6E5}" destId="{86954869-C423-4933-BD39-F39C997020AA}" srcOrd="0" destOrd="0" presId="urn:microsoft.com/office/officeart/2005/8/layout/hierarchy6"/>
    <dgm:cxn modelId="{96912190-068C-44E5-A0C5-2745EF92730B}" type="presOf" srcId="{E4716AAC-06B4-44B4-AA31-5E89EF45DC93}" destId="{FC11ECD8-A279-4CEC-9AFD-85179539A265}" srcOrd="0" destOrd="0" presId="urn:microsoft.com/office/officeart/2005/8/layout/hierarchy6"/>
    <dgm:cxn modelId="{ABF75490-C775-4643-973A-444E5AEB1CAD}" srcId="{B93EEBA7-C116-4310-A972-A355E6E59F7A}" destId="{B6A67AE9-5769-4F96-88DE-B128255C70B8}" srcOrd="0" destOrd="0" parTransId="{B81866F4-3560-4D99-AE02-AAB986734B94}" sibTransId="{44C17273-CCFE-425E-98D1-5008187210ED}"/>
    <dgm:cxn modelId="{0C1CE496-9B82-4225-A065-0F231A01C8FB}" srcId="{C2C6FB42-D2AE-4908-8796-6682C0F15B50}" destId="{EC5ECEC0-7137-4B16-BB69-7E876C3C808B}" srcOrd="1" destOrd="0" parTransId="{0F5539F7-96F4-471D-92FE-CDBA15F79C9F}" sibTransId="{BAB858EB-458E-40F0-A590-7F76EA083F31}"/>
    <dgm:cxn modelId="{D5B240AB-19E3-4BD2-A7F0-2B148C218914}" type="presOf" srcId="{38B0BA93-EC3D-40D1-951F-E87453D50949}" destId="{E74872CD-4355-4AE0-93FC-F81C4EF1DE5B}" srcOrd="0" destOrd="0" presId="urn:microsoft.com/office/officeart/2005/8/layout/hierarchy6"/>
    <dgm:cxn modelId="{552837B8-5A9E-47EF-909C-C2C27DB29C66}" type="presOf" srcId="{0F5539F7-96F4-471D-92FE-CDBA15F79C9F}" destId="{E2184A99-D741-4D7E-B6AF-D7D969FF5C1B}" srcOrd="0" destOrd="0" presId="urn:microsoft.com/office/officeart/2005/8/layout/hierarchy6"/>
    <dgm:cxn modelId="{CC99D0BE-C666-4B89-8C2A-42A912E692FF}" srcId="{B93EEBA7-C116-4310-A972-A355E6E59F7A}" destId="{D0E72611-A49A-4C63-8176-C65EEBB1842D}" srcOrd="1" destOrd="0" parTransId="{D48E1CC6-F389-4E41-AF5D-1003B9A10679}" sibTransId="{CB1CECC2-0D25-43C2-8612-A61FC9FA9A34}"/>
    <dgm:cxn modelId="{91B3A7CF-A343-4D09-95E6-D57E5CCB7CB4}" srcId="{C2C6FB42-D2AE-4908-8796-6682C0F15B50}" destId="{E4716AAC-06B4-44B4-AA31-5E89EF45DC93}" srcOrd="0" destOrd="0" parTransId="{AA222736-8D66-4BE2-A3DD-FD8E91CADC95}" sibTransId="{466CEFD7-CECB-4EDD-B52D-9C33439F9676}"/>
    <dgm:cxn modelId="{BD9393DF-67F1-4DCC-8AD2-30DBB642BBA4}" type="presOf" srcId="{D48E1CC6-F389-4E41-AF5D-1003B9A10679}" destId="{F94CD4E3-C9C5-4CE0-8C6E-C2A9ECC4FADC}" srcOrd="0" destOrd="0" presId="urn:microsoft.com/office/officeart/2005/8/layout/hierarchy6"/>
    <dgm:cxn modelId="{E59ABBE7-941A-48A9-9BB3-DBD4A747BD19}" srcId="{C81595D0-528F-4708-A865-7D31DD43E17E}" destId="{C2C6FB42-D2AE-4908-8796-6682C0F15B50}" srcOrd="0" destOrd="0" parTransId="{C22EFC9D-466B-42EE-A102-1D5829484C83}" sibTransId="{EA3ACD94-969F-4886-8CDE-AE4BF8045F2D}"/>
    <dgm:cxn modelId="{5F0837B0-B013-4651-8F0D-9707AEE57F82}" type="presParOf" srcId="{86954869-C423-4933-BD39-F39C997020AA}" destId="{051601F0-D422-4A5F-81FD-C53F997CAE42}" srcOrd="0" destOrd="0" presId="urn:microsoft.com/office/officeart/2005/8/layout/hierarchy6"/>
    <dgm:cxn modelId="{0A5CE2D9-3B67-4B72-AD29-D6007941D2D9}" type="presParOf" srcId="{051601F0-D422-4A5F-81FD-C53F997CAE42}" destId="{F618F6C1-688E-43DC-A36B-530A8D5C7B36}" srcOrd="0" destOrd="0" presId="urn:microsoft.com/office/officeart/2005/8/layout/hierarchy6"/>
    <dgm:cxn modelId="{569F3BE5-95EE-4E6A-B327-3EF00B321422}" type="presParOf" srcId="{F618F6C1-688E-43DC-A36B-530A8D5C7B36}" destId="{12EB5CC9-622C-4A2C-A3E5-EC0E42FF0124}" srcOrd="0" destOrd="0" presId="urn:microsoft.com/office/officeart/2005/8/layout/hierarchy6"/>
    <dgm:cxn modelId="{929D45D6-9483-48B0-950C-F984F7F883B7}" type="presParOf" srcId="{12EB5CC9-622C-4A2C-A3E5-EC0E42FF0124}" destId="{071C2785-B5EA-4282-AC9E-B974C6F3D48D}" srcOrd="0" destOrd="0" presId="urn:microsoft.com/office/officeart/2005/8/layout/hierarchy6"/>
    <dgm:cxn modelId="{78DEB95D-3432-4035-9D90-7CF223C90B9B}" type="presParOf" srcId="{12EB5CC9-622C-4A2C-A3E5-EC0E42FF0124}" destId="{8D997700-198C-4835-AB5C-DCA78860B630}" srcOrd="1" destOrd="0" presId="urn:microsoft.com/office/officeart/2005/8/layout/hierarchy6"/>
    <dgm:cxn modelId="{8F861BCB-6AD1-48C2-969D-3B1F50F01553}" type="presParOf" srcId="{8D997700-198C-4835-AB5C-DCA78860B630}" destId="{2F5A778E-7A29-47C8-8B2A-AA4A5ECBCAF5}" srcOrd="0" destOrd="0" presId="urn:microsoft.com/office/officeart/2005/8/layout/hierarchy6"/>
    <dgm:cxn modelId="{E562776A-D289-4926-B325-9C0C03B8CAC8}" type="presParOf" srcId="{8D997700-198C-4835-AB5C-DCA78860B630}" destId="{54478203-9B43-4E9E-BB27-483E8AC008BC}" srcOrd="1" destOrd="0" presId="urn:microsoft.com/office/officeart/2005/8/layout/hierarchy6"/>
    <dgm:cxn modelId="{39A0C745-F751-48C5-9AE7-8CA61DEFAE45}" type="presParOf" srcId="{54478203-9B43-4E9E-BB27-483E8AC008BC}" destId="{45195A6D-ACB1-4A05-BED8-2D8CA0E44F88}" srcOrd="0" destOrd="0" presId="urn:microsoft.com/office/officeart/2005/8/layout/hierarchy6"/>
    <dgm:cxn modelId="{C1649717-3507-40CB-ADC6-C10C26DA4474}" type="presParOf" srcId="{54478203-9B43-4E9E-BB27-483E8AC008BC}" destId="{662711D7-C13F-4FEC-996F-5A53B6E49BC9}" srcOrd="1" destOrd="0" presId="urn:microsoft.com/office/officeart/2005/8/layout/hierarchy6"/>
    <dgm:cxn modelId="{D169E9A1-516C-4A1D-B0CF-C4104F501FE8}" type="presParOf" srcId="{662711D7-C13F-4FEC-996F-5A53B6E49BC9}" destId="{71068421-F5CA-43F6-93A2-C10ED1FDCA98}" srcOrd="0" destOrd="0" presId="urn:microsoft.com/office/officeart/2005/8/layout/hierarchy6"/>
    <dgm:cxn modelId="{62A84C0E-3BD8-4A1E-913D-E60CB57102E0}" type="presParOf" srcId="{662711D7-C13F-4FEC-996F-5A53B6E49BC9}" destId="{74ED32B7-9849-4DB9-8DFE-F04797413B37}" srcOrd="1" destOrd="0" presId="urn:microsoft.com/office/officeart/2005/8/layout/hierarchy6"/>
    <dgm:cxn modelId="{CE9F70C2-F667-4B8F-A84F-BEB31D36FBCF}" type="presParOf" srcId="{74ED32B7-9849-4DB9-8DFE-F04797413B37}" destId="{FC11ECD8-A279-4CEC-9AFD-85179539A265}" srcOrd="0" destOrd="0" presId="urn:microsoft.com/office/officeart/2005/8/layout/hierarchy6"/>
    <dgm:cxn modelId="{2B24C3D2-9A0E-45E2-80F5-F7AAFF7D1A77}" type="presParOf" srcId="{74ED32B7-9849-4DB9-8DFE-F04797413B37}" destId="{9D2CC5F4-01F4-407D-8C21-C50BBB66287C}" srcOrd="1" destOrd="0" presId="urn:microsoft.com/office/officeart/2005/8/layout/hierarchy6"/>
    <dgm:cxn modelId="{00818604-54AF-4DDE-9431-46488B5DA6A7}" type="presParOf" srcId="{662711D7-C13F-4FEC-996F-5A53B6E49BC9}" destId="{E2184A99-D741-4D7E-B6AF-D7D969FF5C1B}" srcOrd="2" destOrd="0" presId="urn:microsoft.com/office/officeart/2005/8/layout/hierarchy6"/>
    <dgm:cxn modelId="{7CDEE386-621E-4B96-9E4D-580EF118C1CC}" type="presParOf" srcId="{662711D7-C13F-4FEC-996F-5A53B6E49BC9}" destId="{90C3FC24-9826-4EDA-985F-6775EE786D54}" srcOrd="3" destOrd="0" presId="urn:microsoft.com/office/officeart/2005/8/layout/hierarchy6"/>
    <dgm:cxn modelId="{044F42EC-6D32-436F-AEA6-9D84D6A7E374}" type="presParOf" srcId="{90C3FC24-9826-4EDA-985F-6775EE786D54}" destId="{BD3F0BAE-FAD5-4BF0-9A43-060122C9E839}" srcOrd="0" destOrd="0" presId="urn:microsoft.com/office/officeart/2005/8/layout/hierarchy6"/>
    <dgm:cxn modelId="{14B8EB36-0936-4545-B339-DCA7DA0DFEDB}" type="presParOf" srcId="{90C3FC24-9826-4EDA-985F-6775EE786D54}" destId="{9E285E2C-0597-40BF-89A7-4BFA4FEC14FD}" srcOrd="1" destOrd="0" presId="urn:microsoft.com/office/officeart/2005/8/layout/hierarchy6"/>
    <dgm:cxn modelId="{AD688046-A637-4713-9D89-9C17CF0929DF}" type="presParOf" srcId="{8D997700-198C-4835-AB5C-DCA78860B630}" destId="{E74872CD-4355-4AE0-93FC-F81C4EF1DE5B}" srcOrd="2" destOrd="0" presId="urn:microsoft.com/office/officeart/2005/8/layout/hierarchy6"/>
    <dgm:cxn modelId="{57A7C99F-9109-48FB-9576-ADDB9175F16B}" type="presParOf" srcId="{8D997700-198C-4835-AB5C-DCA78860B630}" destId="{80BAE08E-2B5D-40E0-AEE4-D9D36E2E8B6C}" srcOrd="3" destOrd="0" presId="urn:microsoft.com/office/officeart/2005/8/layout/hierarchy6"/>
    <dgm:cxn modelId="{C7DFAB5C-91B3-4487-AF67-A25D1A7ABBFC}" type="presParOf" srcId="{80BAE08E-2B5D-40E0-AEE4-D9D36E2E8B6C}" destId="{1AA68BBA-7465-4543-88BD-E20BF387589D}" srcOrd="0" destOrd="0" presId="urn:microsoft.com/office/officeart/2005/8/layout/hierarchy6"/>
    <dgm:cxn modelId="{88F3AEE5-22A3-46DE-8767-D2E2AFD2B2A6}" type="presParOf" srcId="{80BAE08E-2B5D-40E0-AEE4-D9D36E2E8B6C}" destId="{BCF7634C-1B63-43D6-B2D2-933BF4890B99}" srcOrd="1" destOrd="0" presId="urn:microsoft.com/office/officeart/2005/8/layout/hierarchy6"/>
    <dgm:cxn modelId="{4C79F717-0A00-4F4C-87DB-4E32512739E1}" type="presParOf" srcId="{BCF7634C-1B63-43D6-B2D2-933BF4890B99}" destId="{CA1AD105-8D49-4842-85E1-80472D31A024}" srcOrd="0" destOrd="0" presId="urn:microsoft.com/office/officeart/2005/8/layout/hierarchy6"/>
    <dgm:cxn modelId="{D250A299-6715-4D55-B7B7-3AB199981617}" type="presParOf" srcId="{BCF7634C-1B63-43D6-B2D2-933BF4890B99}" destId="{73668F4F-CEA6-478E-B1C6-CE68B997D48F}" srcOrd="1" destOrd="0" presId="urn:microsoft.com/office/officeart/2005/8/layout/hierarchy6"/>
    <dgm:cxn modelId="{374DE28B-FC68-4AE9-AE54-B4896A6C3DF9}" type="presParOf" srcId="{73668F4F-CEA6-478E-B1C6-CE68B997D48F}" destId="{CA8B5017-6AEC-4678-9DC5-B6EB2600C850}" srcOrd="0" destOrd="0" presId="urn:microsoft.com/office/officeart/2005/8/layout/hierarchy6"/>
    <dgm:cxn modelId="{6563F0AE-5B50-4438-B287-5B5DFD22EFB6}" type="presParOf" srcId="{73668F4F-CEA6-478E-B1C6-CE68B997D48F}" destId="{AB998A33-4199-4D82-9233-DE17F48D647A}" srcOrd="1" destOrd="0" presId="urn:microsoft.com/office/officeart/2005/8/layout/hierarchy6"/>
    <dgm:cxn modelId="{81D27637-8459-44A4-913D-50C381AE4F6D}" type="presParOf" srcId="{BCF7634C-1B63-43D6-B2D2-933BF4890B99}" destId="{F94CD4E3-C9C5-4CE0-8C6E-C2A9ECC4FADC}" srcOrd="2" destOrd="0" presId="urn:microsoft.com/office/officeart/2005/8/layout/hierarchy6"/>
    <dgm:cxn modelId="{2F09DECA-8EC8-41A7-96A0-76A44E4F5515}" type="presParOf" srcId="{BCF7634C-1B63-43D6-B2D2-933BF4890B99}" destId="{11A2A87B-7AF7-4DDE-974D-566F72851043}" srcOrd="3" destOrd="0" presId="urn:microsoft.com/office/officeart/2005/8/layout/hierarchy6"/>
    <dgm:cxn modelId="{6B45E10B-B12F-4DAA-B63D-08B65383A54A}" type="presParOf" srcId="{11A2A87B-7AF7-4DDE-974D-566F72851043}" destId="{FE6C17B2-E4E5-4CA7-939D-53652E8D686D}" srcOrd="0" destOrd="0" presId="urn:microsoft.com/office/officeart/2005/8/layout/hierarchy6"/>
    <dgm:cxn modelId="{50BC7B95-7CEA-4421-AD81-C41DE4252B54}" type="presParOf" srcId="{11A2A87B-7AF7-4DDE-974D-566F72851043}" destId="{BC90C576-DC47-4375-B32A-10B6C238D2AC}" srcOrd="1" destOrd="0" presId="urn:microsoft.com/office/officeart/2005/8/layout/hierarchy6"/>
    <dgm:cxn modelId="{7F0606CE-FA60-4796-85AC-A2CA999F8699}" type="presParOf" srcId="{86954869-C423-4933-BD39-F39C997020AA}" destId="{B8A99788-4867-447E-AD09-A0581B895FEB}"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A99D8D-A7CA-4DB5-8C7B-40C06DC2F6E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nb-NO"/>
        </a:p>
      </dgm:t>
    </dgm:pt>
    <dgm:pt modelId="{C81595D0-528F-4708-A865-7D31DD43E17E}">
      <dgm:prSet phldrT="[Tekst]" custT="1"/>
      <dgm:spPr>
        <a:solidFill>
          <a:schemeClr val="accent3"/>
        </a:solidFill>
      </dgm:spPr>
      <dgm:t>
        <a:bodyPr/>
        <a:lstStyle/>
        <a:p>
          <a:r>
            <a:rPr lang="nb-NO" sz="3600" b="1" dirty="0"/>
            <a:t>2</a:t>
          </a:r>
          <a:r>
            <a:rPr lang="nb-NO" sz="1800" dirty="0"/>
            <a:t>. Skattefri organisasjon/institusjon</a:t>
          </a:r>
        </a:p>
      </dgm:t>
    </dgm:pt>
    <dgm:pt modelId="{8B20CFE6-315D-4777-8D5D-86547495C8B8}" type="parTrans" cxnId="{F9969269-0D2F-4081-AF91-22E925485A29}">
      <dgm:prSet/>
      <dgm:spPr/>
      <dgm:t>
        <a:bodyPr/>
        <a:lstStyle/>
        <a:p>
          <a:endParaRPr lang="nb-NO"/>
        </a:p>
      </dgm:t>
    </dgm:pt>
    <dgm:pt modelId="{62E5D346-812F-47B0-AC7A-F4F3453BDD00}" type="sibTrans" cxnId="{F9969269-0D2F-4081-AF91-22E925485A29}">
      <dgm:prSet/>
      <dgm:spPr/>
      <dgm:t>
        <a:bodyPr/>
        <a:lstStyle/>
        <a:p>
          <a:endParaRPr lang="nb-NO"/>
        </a:p>
      </dgm:t>
    </dgm:pt>
    <dgm:pt modelId="{B93EEBA7-C116-4310-A972-A355E6E59F7A}">
      <dgm:prSet phldrT="[Tekst]" custT="1"/>
      <dgm:spPr/>
      <dgm:t>
        <a:bodyPr/>
        <a:lstStyle/>
        <a:p>
          <a:r>
            <a:rPr lang="nb-NO" sz="1200" dirty="0"/>
            <a:t>Ansatt i ordinær stilling eller lærling</a:t>
          </a:r>
        </a:p>
      </dgm:t>
    </dgm:pt>
    <dgm:pt modelId="{38B0BA93-EC3D-40D1-951F-E87453D50949}" type="parTrans" cxnId="{7A32CA47-7A82-41B5-9A44-D4B632781954}">
      <dgm:prSet/>
      <dgm:spPr/>
      <dgm:t>
        <a:bodyPr/>
        <a:lstStyle/>
        <a:p>
          <a:endParaRPr lang="nb-NO"/>
        </a:p>
      </dgm:t>
    </dgm:pt>
    <dgm:pt modelId="{59EF7BCE-942D-4285-BD48-AC49B2C5622B}" type="sibTrans" cxnId="{7A32CA47-7A82-41B5-9A44-D4B632781954}">
      <dgm:prSet/>
      <dgm:spPr/>
      <dgm:t>
        <a:bodyPr/>
        <a:lstStyle/>
        <a:p>
          <a:endParaRPr lang="nb-NO"/>
        </a:p>
      </dgm:t>
    </dgm:pt>
    <dgm:pt modelId="{86954869-C423-4933-BD39-F39C997020AA}" type="pres">
      <dgm:prSet presAssocID="{CBA99D8D-A7CA-4DB5-8C7B-40C06DC2F6E5}" presName="mainComposite" presStyleCnt="0">
        <dgm:presLayoutVars>
          <dgm:chPref val="1"/>
          <dgm:dir/>
          <dgm:animOne val="branch"/>
          <dgm:animLvl val="lvl"/>
          <dgm:resizeHandles val="exact"/>
        </dgm:presLayoutVars>
      </dgm:prSet>
      <dgm:spPr/>
    </dgm:pt>
    <dgm:pt modelId="{051601F0-D422-4A5F-81FD-C53F997CAE42}" type="pres">
      <dgm:prSet presAssocID="{CBA99D8D-A7CA-4DB5-8C7B-40C06DC2F6E5}" presName="hierFlow" presStyleCnt="0"/>
      <dgm:spPr/>
    </dgm:pt>
    <dgm:pt modelId="{F618F6C1-688E-43DC-A36B-530A8D5C7B36}" type="pres">
      <dgm:prSet presAssocID="{CBA99D8D-A7CA-4DB5-8C7B-40C06DC2F6E5}" presName="hierChild1" presStyleCnt="0">
        <dgm:presLayoutVars>
          <dgm:chPref val="1"/>
          <dgm:animOne val="branch"/>
          <dgm:animLvl val="lvl"/>
        </dgm:presLayoutVars>
      </dgm:prSet>
      <dgm:spPr/>
    </dgm:pt>
    <dgm:pt modelId="{12EB5CC9-622C-4A2C-A3E5-EC0E42FF0124}" type="pres">
      <dgm:prSet presAssocID="{C81595D0-528F-4708-A865-7D31DD43E17E}" presName="Name14" presStyleCnt="0"/>
      <dgm:spPr/>
    </dgm:pt>
    <dgm:pt modelId="{071C2785-B5EA-4282-AC9E-B974C6F3D48D}" type="pres">
      <dgm:prSet presAssocID="{C81595D0-528F-4708-A865-7D31DD43E17E}" presName="level1Shape" presStyleLbl="node0" presStyleIdx="0" presStyleCnt="1" custScaleX="99416" custScaleY="77467" custLinFactNeighborX="-292" custLinFactNeighborY="-2234">
        <dgm:presLayoutVars>
          <dgm:chPref val="3"/>
        </dgm:presLayoutVars>
      </dgm:prSet>
      <dgm:spPr/>
    </dgm:pt>
    <dgm:pt modelId="{8D997700-198C-4835-AB5C-DCA78860B630}" type="pres">
      <dgm:prSet presAssocID="{C81595D0-528F-4708-A865-7D31DD43E17E}" presName="hierChild2" presStyleCnt="0"/>
      <dgm:spPr/>
    </dgm:pt>
    <dgm:pt modelId="{E74872CD-4355-4AE0-93FC-F81C4EF1DE5B}" type="pres">
      <dgm:prSet presAssocID="{38B0BA93-EC3D-40D1-951F-E87453D50949}" presName="Name19" presStyleLbl="parChTrans1D2" presStyleIdx="0" presStyleCnt="1"/>
      <dgm:spPr/>
    </dgm:pt>
    <dgm:pt modelId="{80BAE08E-2B5D-40E0-AEE4-D9D36E2E8B6C}" type="pres">
      <dgm:prSet presAssocID="{B93EEBA7-C116-4310-A972-A355E6E59F7A}" presName="Name21" presStyleCnt="0"/>
      <dgm:spPr/>
    </dgm:pt>
    <dgm:pt modelId="{1AA68BBA-7465-4543-88BD-E20BF387589D}" type="pres">
      <dgm:prSet presAssocID="{B93EEBA7-C116-4310-A972-A355E6E59F7A}" presName="level2Shape" presStyleLbl="node2" presStyleIdx="0" presStyleCnt="1" custScaleX="69721" custScaleY="50354" custLinFactNeighborX="-234" custLinFactNeighborY="30595"/>
      <dgm:spPr/>
    </dgm:pt>
    <dgm:pt modelId="{BCF7634C-1B63-43D6-B2D2-933BF4890B99}" type="pres">
      <dgm:prSet presAssocID="{B93EEBA7-C116-4310-A972-A355E6E59F7A}" presName="hierChild3" presStyleCnt="0"/>
      <dgm:spPr/>
    </dgm:pt>
    <dgm:pt modelId="{B8A99788-4867-447E-AD09-A0581B895FEB}" type="pres">
      <dgm:prSet presAssocID="{CBA99D8D-A7CA-4DB5-8C7B-40C06DC2F6E5}" presName="bgShapesFlow" presStyleCnt="0"/>
      <dgm:spPr/>
    </dgm:pt>
  </dgm:ptLst>
  <dgm:cxnLst>
    <dgm:cxn modelId="{57C6B33A-75B7-4C78-8D33-580D89720825}" type="presOf" srcId="{B93EEBA7-C116-4310-A972-A355E6E59F7A}" destId="{1AA68BBA-7465-4543-88BD-E20BF387589D}" srcOrd="0" destOrd="0" presId="urn:microsoft.com/office/officeart/2005/8/layout/hierarchy6"/>
    <dgm:cxn modelId="{27712166-86B1-422C-8642-2AB822B19567}" type="presOf" srcId="{C81595D0-528F-4708-A865-7D31DD43E17E}" destId="{071C2785-B5EA-4282-AC9E-B974C6F3D48D}" srcOrd="0" destOrd="0" presId="urn:microsoft.com/office/officeart/2005/8/layout/hierarchy6"/>
    <dgm:cxn modelId="{7A32CA47-7A82-41B5-9A44-D4B632781954}" srcId="{C81595D0-528F-4708-A865-7D31DD43E17E}" destId="{B93EEBA7-C116-4310-A972-A355E6E59F7A}" srcOrd="0" destOrd="0" parTransId="{38B0BA93-EC3D-40D1-951F-E87453D50949}" sibTransId="{59EF7BCE-942D-4285-BD48-AC49B2C5622B}"/>
    <dgm:cxn modelId="{F9969269-0D2F-4081-AF91-22E925485A29}" srcId="{CBA99D8D-A7CA-4DB5-8C7B-40C06DC2F6E5}" destId="{C81595D0-528F-4708-A865-7D31DD43E17E}" srcOrd="0" destOrd="0" parTransId="{8B20CFE6-315D-4777-8D5D-86547495C8B8}" sibTransId="{62E5D346-812F-47B0-AC7A-F4F3453BDD00}"/>
    <dgm:cxn modelId="{11A44E81-32C2-43EF-A9F7-C77FDDCD4E2D}" type="presOf" srcId="{CBA99D8D-A7CA-4DB5-8C7B-40C06DC2F6E5}" destId="{86954869-C423-4933-BD39-F39C997020AA}" srcOrd="0" destOrd="0" presId="urn:microsoft.com/office/officeart/2005/8/layout/hierarchy6"/>
    <dgm:cxn modelId="{D5B240AB-19E3-4BD2-A7F0-2B148C218914}" type="presOf" srcId="{38B0BA93-EC3D-40D1-951F-E87453D50949}" destId="{E74872CD-4355-4AE0-93FC-F81C4EF1DE5B}" srcOrd="0" destOrd="0" presId="urn:microsoft.com/office/officeart/2005/8/layout/hierarchy6"/>
    <dgm:cxn modelId="{5F0837B0-B013-4651-8F0D-9707AEE57F82}" type="presParOf" srcId="{86954869-C423-4933-BD39-F39C997020AA}" destId="{051601F0-D422-4A5F-81FD-C53F997CAE42}" srcOrd="0" destOrd="0" presId="urn:microsoft.com/office/officeart/2005/8/layout/hierarchy6"/>
    <dgm:cxn modelId="{0A5CE2D9-3B67-4B72-AD29-D6007941D2D9}" type="presParOf" srcId="{051601F0-D422-4A5F-81FD-C53F997CAE42}" destId="{F618F6C1-688E-43DC-A36B-530A8D5C7B36}" srcOrd="0" destOrd="0" presId="urn:microsoft.com/office/officeart/2005/8/layout/hierarchy6"/>
    <dgm:cxn modelId="{569F3BE5-95EE-4E6A-B327-3EF00B321422}" type="presParOf" srcId="{F618F6C1-688E-43DC-A36B-530A8D5C7B36}" destId="{12EB5CC9-622C-4A2C-A3E5-EC0E42FF0124}" srcOrd="0" destOrd="0" presId="urn:microsoft.com/office/officeart/2005/8/layout/hierarchy6"/>
    <dgm:cxn modelId="{929D45D6-9483-48B0-950C-F984F7F883B7}" type="presParOf" srcId="{12EB5CC9-622C-4A2C-A3E5-EC0E42FF0124}" destId="{071C2785-B5EA-4282-AC9E-B974C6F3D48D}" srcOrd="0" destOrd="0" presId="urn:microsoft.com/office/officeart/2005/8/layout/hierarchy6"/>
    <dgm:cxn modelId="{78DEB95D-3432-4035-9D90-7CF223C90B9B}" type="presParOf" srcId="{12EB5CC9-622C-4A2C-A3E5-EC0E42FF0124}" destId="{8D997700-198C-4835-AB5C-DCA78860B630}" srcOrd="1" destOrd="0" presId="urn:microsoft.com/office/officeart/2005/8/layout/hierarchy6"/>
    <dgm:cxn modelId="{AD688046-A637-4713-9D89-9C17CF0929DF}" type="presParOf" srcId="{8D997700-198C-4835-AB5C-DCA78860B630}" destId="{E74872CD-4355-4AE0-93FC-F81C4EF1DE5B}" srcOrd="0" destOrd="0" presId="urn:microsoft.com/office/officeart/2005/8/layout/hierarchy6"/>
    <dgm:cxn modelId="{57A7C99F-9109-48FB-9576-ADDB9175F16B}" type="presParOf" srcId="{8D997700-198C-4835-AB5C-DCA78860B630}" destId="{80BAE08E-2B5D-40E0-AEE4-D9D36E2E8B6C}" srcOrd="1" destOrd="0" presId="urn:microsoft.com/office/officeart/2005/8/layout/hierarchy6"/>
    <dgm:cxn modelId="{C7DFAB5C-91B3-4487-AF67-A25D1A7ABBFC}" type="presParOf" srcId="{80BAE08E-2B5D-40E0-AEE4-D9D36E2E8B6C}" destId="{1AA68BBA-7465-4543-88BD-E20BF387589D}" srcOrd="0" destOrd="0" presId="urn:microsoft.com/office/officeart/2005/8/layout/hierarchy6"/>
    <dgm:cxn modelId="{88F3AEE5-22A3-46DE-8767-D2E2AFD2B2A6}" type="presParOf" srcId="{80BAE08E-2B5D-40E0-AEE4-D9D36E2E8B6C}" destId="{BCF7634C-1B63-43D6-B2D2-933BF4890B99}" srcOrd="1" destOrd="0" presId="urn:microsoft.com/office/officeart/2005/8/layout/hierarchy6"/>
    <dgm:cxn modelId="{7F0606CE-FA60-4796-85AC-A2CA999F8699}" type="presParOf" srcId="{86954869-C423-4933-BD39-F39C997020AA}" destId="{B8A99788-4867-447E-AD09-A0581B895FEB}" srcOrd="1" destOrd="0" presId="urn:microsoft.com/office/officeart/2005/8/layout/hierarchy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C2785-B5EA-4282-AC9E-B974C6F3D48D}">
      <dsp:nvSpPr>
        <dsp:cNvPr id="0" name=""/>
        <dsp:cNvSpPr/>
      </dsp:nvSpPr>
      <dsp:spPr>
        <a:xfrm>
          <a:off x="1567356" y="1094612"/>
          <a:ext cx="2771994" cy="143999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b-NO" sz="3600" b="1" kern="1200" dirty="0"/>
            <a:t>1</a:t>
          </a:r>
          <a:r>
            <a:rPr lang="nb-NO" sz="1800" kern="1200" dirty="0"/>
            <a:t>. Skattepliktig foretak </a:t>
          </a:r>
        </a:p>
      </dsp:txBody>
      <dsp:txXfrm>
        <a:off x="1609532" y="1136788"/>
        <a:ext cx="2687642" cy="1355646"/>
      </dsp:txXfrm>
    </dsp:sp>
    <dsp:sp modelId="{2F5A778E-7A29-47C8-8B2A-AA4A5ECBCAF5}">
      <dsp:nvSpPr>
        <dsp:cNvPr id="0" name=""/>
        <dsp:cNvSpPr/>
      </dsp:nvSpPr>
      <dsp:spPr>
        <a:xfrm>
          <a:off x="1387989" y="2534610"/>
          <a:ext cx="1565364" cy="321100"/>
        </a:xfrm>
        <a:custGeom>
          <a:avLst/>
          <a:gdLst/>
          <a:ahLst/>
          <a:cxnLst/>
          <a:rect l="0" t="0" r="0" b="0"/>
          <a:pathLst>
            <a:path>
              <a:moveTo>
                <a:pt x="1565364" y="0"/>
              </a:moveTo>
              <a:lnTo>
                <a:pt x="1565364" y="160550"/>
              </a:lnTo>
              <a:lnTo>
                <a:pt x="0" y="160550"/>
              </a:lnTo>
              <a:lnTo>
                <a:pt x="0" y="321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195A6D-ACB1-4A05-BED8-2D8CA0E44F88}">
      <dsp:nvSpPr>
        <dsp:cNvPr id="0" name=""/>
        <dsp:cNvSpPr/>
      </dsp:nvSpPr>
      <dsp:spPr>
        <a:xfrm>
          <a:off x="785926" y="2855710"/>
          <a:ext cx="1204126" cy="802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Omsetningsfall på 30 prosent eller mer</a:t>
          </a:r>
        </a:p>
      </dsp:txBody>
      <dsp:txXfrm>
        <a:off x="809438" y="2879222"/>
        <a:ext cx="1157102" cy="755726"/>
      </dsp:txXfrm>
    </dsp:sp>
    <dsp:sp modelId="{71068421-F5CA-43F6-93A2-C10ED1FDCA98}">
      <dsp:nvSpPr>
        <dsp:cNvPr id="0" name=""/>
        <dsp:cNvSpPr/>
      </dsp:nvSpPr>
      <dsp:spPr>
        <a:xfrm>
          <a:off x="605307" y="3658461"/>
          <a:ext cx="782682" cy="321100"/>
        </a:xfrm>
        <a:custGeom>
          <a:avLst/>
          <a:gdLst/>
          <a:ahLst/>
          <a:cxnLst/>
          <a:rect l="0" t="0" r="0" b="0"/>
          <a:pathLst>
            <a:path>
              <a:moveTo>
                <a:pt x="782682" y="0"/>
              </a:moveTo>
              <a:lnTo>
                <a:pt x="782682" y="160550"/>
              </a:lnTo>
              <a:lnTo>
                <a:pt x="0" y="160550"/>
              </a:lnTo>
              <a:lnTo>
                <a:pt x="0" y="3211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11ECD8-A279-4CEC-9AFD-85179539A265}">
      <dsp:nvSpPr>
        <dsp:cNvPr id="0" name=""/>
        <dsp:cNvSpPr/>
      </dsp:nvSpPr>
      <dsp:spPr>
        <a:xfrm>
          <a:off x="3244" y="3979562"/>
          <a:ext cx="1204126" cy="802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Ordinær stilling</a:t>
          </a:r>
        </a:p>
      </dsp:txBody>
      <dsp:txXfrm>
        <a:off x="26756" y="4003074"/>
        <a:ext cx="1157102" cy="755726"/>
      </dsp:txXfrm>
    </dsp:sp>
    <dsp:sp modelId="{E2184A99-D741-4D7E-B6AF-D7D969FF5C1B}">
      <dsp:nvSpPr>
        <dsp:cNvPr id="0" name=""/>
        <dsp:cNvSpPr/>
      </dsp:nvSpPr>
      <dsp:spPr>
        <a:xfrm>
          <a:off x="1387989" y="3658461"/>
          <a:ext cx="782682" cy="321100"/>
        </a:xfrm>
        <a:custGeom>
          <a:avLst/>
          <a:gdLst/>
          <a:ahLst/>
          <a:cxnLst/>
          <a:rect l="0" t="0" r="0" b="0"/>
          <a:pathLst>
            <a:path>
              <a:moveTo>
                <a:pt x="0" y="0"/>
              </a:moveTo>
              <a:lnTo>
                <a:pt x="0" y="160550"/>
              </a:lnTo>
              <a:lnTo>
                <a:pt x="782682" y="160550"/>
              </a:lnTo>
              <a:lnTo>
                <a:pt x="782682" y="3211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3F0BAE-FAD5-4BF0-9A43-060122C9E839}">
      <dsp:nvSpPr>
        <dsp:cNvPr id="0" name=""/>
        <dsp:cNvSpPr/>
      </dsp:nvSpPr>
      <dsp:spPr>
        <a:xfrm>
          <a:off x="1568608" y="3979562"/>
          <a:ext cx="1204126" cy="802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Lærling </a:t>
          </a:r>
          <a:br>
            <a:rPr lang="nb-NO" sz="1200" kern="1200" dirty="0"/>
          </a:br>
          <a:r>
            <a:rPr lang="nb-NO" sz="1200" i="1" kern="1200" dirty="0"/>
            <a:t>(utgjør 2/3)</a:t>
          </a:r>
        </a:p>
      </dsp:txBody>
      <dsp:txXfrm>
        <a:off x="1592120" y="4003074"/>
        <a:ext cx="1157102" cy="755726"/>
      </dsp:txXfrm>
    </dsp:sp>
    <dsp:sp modelId="{E74872CD-4355-4AE0-93FC-F81C4EF1DE5B}">
      <dsp:nvSpPr>
        <dsp:cNvPr id="0" name=""/>
        <dsp:cNvSpPr/>
      </dsp:nvSpPr>
      <dsp:spPr>
        <a:xfrm>
          <a:off x="2953353" y="2534610"/>
          <a:ext cx="1565364" cy="321100"/>
        </a:xfrm>
        <a:custGeom>
          <a:avLst/>
          <a:gdLst/>
          <a:ahLst/>
          <a:cxnLst/>
          <a:rect l="0" t="0" r="0" b="0"/>
          <a:pathLst>
            <a:path>
              <a:moveTo>
                <a:pt x="0" y="0"/>
              </a:moveTo>
              <a:lnTo>
                <a:pt x="0" y="160550"/>
              </a:lnTo>
              <a:lnTo>
                <a:pt x="1565364" y="160550"/>
              </a:lnTo>
              <a:lnTo>
                <a:pt x="1565364" y="321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A68BBA-7465-4543-88BD-E20BF387589D}">
      <dsp:nvSpPr>
        <dsp:cNvPr id="0" name=""/>
        <dsp:cNvSpPr/>
      </dsp:nvSpPr>
      <dsp:spPr>
        <a:xfrm>
          <a:off x="3916655" y="2855710"/>
          <a:ext cx="1204126" cy="802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Omsetningsfall på under 30 prosent</a:t>
          </a:r>
        </a:p>
      </dsp:txBody>
      <dsp:txXfrm>
        <a:off x="3940167" y="2879222"/>
        <a:ext cx="1157102" cy="755726"/>
      </dsp:txXfrm>
    </dsp:sp>
    <dsp:sp modelId="{CA1AD105-8D49-4842-85E1-80472D31A024}">
      <dsp:nvSpPr>
        <dsp:cNvPr id="0" name=""/>
        <dsp:cNvSpPr/>
      </dsp:nvSpPr>
      <dsp:spPr>
        <a:xfrm>
          <a:off x="3736036" y="3658461"/>
          <a:ext cx="782682" cy="321100"/>
        </a:xfrm>
        <a:custGeom>
          <a:avLst/>
          <a:gdLst/>
          <a:ahLst/>
          <a:cxnLst/>
          <a:rect l="0" t="0" r="0" b="0"/>
          <a:pathLst>
            <a:path>
              <a:moveTo>
                <a:pt x="782682" y="0"/>
              </a:moveTo>
              <a:lnTo>
                <a:pt x="782682" y="160550"/>
              </a:lnTo>
              <a:lnTo>
                <a:pt x="0" y="160550"/>
              </a:lnTo>
              <a:lnTo>
                <a:pt x="0" y="3211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8B5017-6AEC-4678-9DC5-B6EB2600C850}">
      <dsp:nvSpPr>
        <dsp:cNvPr id="0" name=""/>
        <dsp:cNvSpPr/>
      </dsp:nvSpPr>
      <dsp:spPr>
        <a:xfrm>
          <a:off x="3133972" y="3979562"/>
          <a:ext cx="1204126" cy="802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Ordinær stilling</a:t>
          </a:r>
        </a:p>
      </dsp:txBody>
      <dsp:txXfrm>
        <a:off x="3157484" y="4003074"/>
        <a:ext cx="1157102" cy="755726"/>
      </dsp:txXfrm>
    </dsp:sp>
    <dsp:sp modelId="{F94CD4E3-C9C5-4CE0-8C6E-C2A9ECC4FADC}">
      <dsp:nvSpPr>
        <dsp:cNvPr id="0" name=""/>
        <dsp:cNvSpPr/>
      </dsp:nvSpPr>
      <dsp:spPr>
        <a:xfrm>
          <a:off x="4518718" y="3658461"/>
          <a:ext cx="782682" cy="321100"/>
        </a:xfrm>
        <a:custGeom>
          <a:avLst/>
          <a:gdLst/>
          <a:ahLst/>
          <a:cxnLst/>
          <a:rect l="0" t="0" r="0" b="0"/>
          <a:pathLst>
            <a:path>
              <a:moveTo>
                <a:pt x="0" y="0"/>
              </a:moveTo>
              <a:lnTo>
                <a:pt x="0" y="160550"/>
              </a:lnTo>
              <a:lnTo>
                <a:pt x="782682" y="160550"/>
              </a:lnTo>
              <a:lnTo>
                <a:pt x="782682" y="3211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6C17B2-E4E5-4CA7-939D-53652E8D686D}">
      <dsp:nvSpPr>
        <dsp:cNvPr id="0" name=""/>
        <dsp:cNvSpPr/>
      </dsp:nvSpPr>
      <dsp:spPr>
        <a:xfrm>
          <a:off x="4699337" y="3979562"/>
          <a:ext cx="1204126" cy="802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Lærling </a:t>
          </a:r>
          <a:br>
            <a:rPr lang="nb-NO" sz="1200" kern="1200" dirty="0"/>
          </a:br>
          <a:r>
            <a:rPr lang="nb-NO" sz="1200" i="1" kern="1200" dirty="0"/>
            <a:t>(utgjør 2/3)</a:t>
          </a:r>
        </a:p>
      </dsp:txBody>
      <dsp:txXfrm>
        <a:off x="4722849" y="4003074"/>
        <a:ext cx="1157102" cy="755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C2785-B5EA-4282-AC9E-B974C6F3D48D}">
      <dsp:nvSpPr>
        <dsp:cNvPr id="0" name=""/>
        <dsp:cNvSpPr/>
      </dsp:nvSpPr>
      <dsp:spPr>
        <a:xfrm>
          <a:off x="0" y="530155"/>
          <a:ext cx="2771992" cy="1439995"/>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b-NO" sz="3600" b="1" kern="1200" dirty="0"/>
            <a:t>2</a:t>
          </a:r>
          <a:r>
            <a:rPr lang="nb-NO" sz="1800" kern="1200" dirty="0"/>
            <a:t>. Skattefri organisasjon/institusjon</a:t>
          </a:r>
        </a:p>
      </dsp:txBody>
      <dsp:txXfrm>
        <a:off x="42176" y="572331"/>
        <a:ext cx="2687640" cy="1355643"/>
      </dsp:txXfrm>
    </dsp:sp>
    <dsp:sp modelId="{E74872CD-4355-4AE0-93FC-F81C4EF1DE5B}">
      <dsp:nvSpPr>
        <dsp:cNvPr id="0" name=""/>
        <dsp:cNvSpPr/>
      </dsp:nvSpPr>
      <dsp:spPr>
        <a:xfrm>
          <a:off x="1340276" y="1970151"/>
          <a:ext cx="91440" cy="1353782"/>
        </a:xfrm>
        <a:custGeom>
          <a:avLst/>
          <a:gdLst/>
          <a:ahLst/>
          <a:cxnLst/>
          <a:rect l="0" t="0" r="0" b="0"/>
          <a:pathLst>
            <a:path>
              <a:moveTo>
                <a:pt x="45720" y="0"/>
              </a:moveTo>
              <a:lnTo>
                <a:pt x="45720" y="676891"/>
              </a:lnTo>
              <a:lnTo>
                <a:pt x="47337" y="676891"/>
              </a:lnTo>
              <a:lnTo>
                <a:pt x="47337" y="13537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A68BBA-7465-4543-88BD-E20BF387589D}">
      <dsp:nvSpPr>
        <dsp:cNvPr id="0" name=""/>
        <dsp:cNvSpPr/>
      </dsp:nvSpPr>
      <dsp:spPr>
        <a:xfrm>
          <a:off x="415606" y="3323933"/>
          <a:ext cx="1944013" cy="936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Ansatt i ordinær stilling eller lærling</a:t>
          </a:r>
        </a:p>
      </dsp:txBody>
      <dsp:txXfrm>
        <a:off x="443021" y="3351348"/>
        <a:ext cx="1889183" cy="881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C2785-B5EA-4282-AC9E-B974C6F3D48D}">
      <dsp:nvSpPr>
        <dsp:cNvPr id="0" name=""/>
        <dsp:cNvSpPr/>
      </dsp:nvSpPr>
      <dsp:spPr>
        <a:xfrm>
          <a:off x="1567356" y="1094612"/>
          <a:ext cx="2771994" cy="1439998"/>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b-NO" sz="3600" b="1" kern="1200" dirty="0"/>
            <a:t>1</a:t>
          </a:r>
          <a:r>
            <a:rPr lang="nb-NO" sz="1800" kern="1200" dirty="0"/>
            <a:t>. Skattepliktig foretak </a:t>
          </a:r>
        </a:p>
      </dsp:txBody>
      <dsp:txXfrm>
        <a:off x="1609532" y="1136788"/>
        <a:ext cx="2687642" cy="1355646"/>
      </dsp:txXfrm>
    </dsp:sp>
    <dsp:sp modelId="{2F5A778E-7A29-47C8-8B2A-AA4A5ECBCAF5}">
      <dsp:nvSpPr>
        <dsp:cNvPr id="0" name=""/>
        <dsp:cNvSpPr/>
      </dsp:nvSpPr>
      <dsp:spPr>
        <a:xfrm>
          <a:off x="1387989" y="2534610"/>
          <a:ext cx="1565364" cy="321100"/>
        </a:xfrm>
        <a:custGeom>
          <a:avLst/>
          <a:gdLst/>
          <a:ahLst/>
          <a:cxnLst/>
          <a:rect l="0" t="0" r="0" b="0"/>
          <a:pathLst>
            <a:path>
              <a:moveTo>
                <a:pt x="1565364" y="0"/>
              </a:moveTo>
              <a:lnTo>
                <a:pt x="1565364" y="160550"/>
              </a:lnTo>
              <a:lnTo>
                <a:pt x="0" y="160550"/>
              </a:lnTo>
              <a:lnTo>
                <a:pt x="0" y="321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195A6D-ACB1-4A05-BED8-2D8CA0E44F88}">
      <dsp:nvSpPr>
        <dsp:cNvPr id="0" name=""/>
        <dsp:cNvSpPr/>
      </dsp:nvSpPr>
      <dsp:spPr>
        <a:xfrm>
          <a:off x="785926" y="2855710"/>
          <a:ext cx="1204126" cy="802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Omsetningsfall på 30 prosent eller mer</a:t>
          </a:r>
        </a:p>
      </dsp:txBody>
      <dsp:txXfrm>
        <a:off x="809438" y="2879222"/>
        <a:ext cx="1157102" cy="755726"/>
      </dsp:txXfrm>
    </dsp:sp>
    <dsp:sp modelId="{71068421-F5CA-43F6-93A2-C10ED1FDCA98}">
      <dsp:nvSpPr>
        <dsp:cNvPr id="0" name=""/>
        <dsp:cNvSpPr/>
      </dsp:nvSpPr>
      <dsp:spPr>
        <a:xfrm>
          <a:off x="605307" y="3658461"/>
          <a:ext cx="782682" cy="321100"/>
        </a:xfrm>
        <a:custGeom>
          <a:avLst/>
          <a:gdLst/>
          <a:ahLst/>
          <a:cxnLst/>
          <a:rect l="0" t="0" r="0" b="0"/>
          <a:pathLst>
            <a:path>
              <a:moveTo>
                <a:pt x="782682" y="0"/>
              </a:moveTo>
              <a:lnTo>
                <a:pt x="782682" y="160550"/>
              </a:lnTo>
              <a:lnTo>
                <a:pt x="0" y="160550"/>
              </a:lnTo>
              <a:lnTo>
                <a:pt x="0" y="3211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11ECD8-A279-4CEC-9AFD-85179539A265}">
      <dsp:nvSpPr>
        <dsp:cNvPr id="0" name=""/>
        <dsp:cNvSpPr/>
      </dsp:nvSpPr>
      <dsp:spPr>
        <a:xfrm>
          <a:off x="3244" y="3979562"/>
          <a:ext cx="1204126" cy="802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Ordinær stilling</a:t>
          </a:r>
        </a:p>
      </dsp:txBody>
      <dsp:txXfrm>
        <a:off x="26756" y="4003074"/>
        <a:ext cx="1157102" cy="755726"/>
      </dsp:txXfrm>
    </dsp:sp>
    <dsp:sp modelId="{E2184A99-D741-4D7E-B6AF-D7D969FF5C1B}">
      <dsp:nvSpPr>
        <dsp:cNvPr id="0" name=""/>
        <dsp:cNvSpPr/>
      </dsp:nvSpPr>
      <dsp:spPr>
        <a:xfrm>
          <a:off x="1387989" y="3658461"/>
          <a:ext cx="782682" cy="321100"/>
        </a:xfrm>
        <a:custGeom>
          <a:avLst/>
          <a:gdLst/>
          <a:ahLst/>
          <a:cxnLst/>
          <a:rect l="0" t="0" r="0" b="0"/>
          <a:pathLst>
            <a:path>
              <a:moveTo>
                <a:pt x="0" y="0"/>
              </a:moveTo>
              <a:lnTo>
                <a:pt x="0" y="160550"/>
              </a:lnTo>
              <a:lnTo>
                <a:pt x="782682" y="160550"/>
              </a:lnTo>
              <a:lnTo>
                <a:pt x="782682" y="3211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3F0BAE-FAD5-4BF0-9A43-060122C9E839}">
      <dsp:nvSpPr>
        <dsp:cNvPr id="0" name=""/>
        <dsp:cNvSpPr/>
      </dsp:nvSpPr>
      <dsp:spPr>
        <a:xfrm>
          <a:off x="1568608" y="3979562"/>
          <a:ext cx="1204126" cy="802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Lærling </a:t>
          </a:r>
          <a:br>
            <a:rPr lang="nb-NO" sz="1200" kern="1200" dirty="0"/>
          </a:br>
          <a:r>
            <a:rPr lang="nb-NO" sz="1200" i="1" kern="1200" dirty="0"/>
            <a:t>(utgjør 2/3)</a:t>
          </a:r>
        </a:p>
      </dsp:txBody>
      <dsp:txXfrm>
        <a:off x="1592120" y="4003074"/>
        <a:ext cx="1157102" cy="755726"/>
      </dsp:txXfrm>
    </dsp:sp>
    <dsp:sp modelId="{E74872CD-4355-4AE0-93FC-F81C4EF1DE5B}">
      <dsp:nvSpPr>
        <dsp:cNvPr id="0" name=""/>
        <dsp:cNvSpPr/>
      </dsp:nvSpPr>
      <dsp:spPr>
        <a:xfrm>
          <a:off x="2953353" y="2534610"/>
          <a:ext cx="1565364" cy="321100"/>
        </a:xfrm>
        <a:custGeom>
          <a:avLst/>
          <a:gdLst/>
          <a:ahLst/>
          <a:cxnLst/>
          <a:rect l="0" t="0" r="0" b="0"/>
          <a:pathLst>
            <a:path>
              <a:moveTo>
                <a:pt x="0" y="0"/>
              </a:moveTo>
              <a:lnTo>
                <a:pt x="0" y="160550"/>
              </a:lnTo>
              <a:lnTo>
                <a:pt x="1565364" y="160550"/>
              </a:lnTo>
              <a:lnTo>
                <a:pt x="1565364" y="3211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A68BBA-7465-4543-88BD-E20BF387589D}">
      <dsp:nvSpPr>
        <dsp:cNvPr id="0" name=""/>
        <dsp:cNvSpPr/>
      </dsp:nvSpPr>
      <dsp:spPr>
        <a:xfrm>
          <a:off x="3916655" y="2855710"/>
          <a:ext cx="1204126" cy="802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Omsetningsfall på under 30 prosent</a:t>
          </a:r>
        </a:p>
      </dsp:txBody>
      <dsp:txXfrm>
        <a:off x="3940167" y="2879222"/>
        <a:ext cx="1157102" cy="755726"/>
      </dsp:txXfrm>
    </dsp:sp>
    <dsp:sp modelId="{CA1AD105-8D49-4842-85E1-80472D31A024}">
      <dsp:nvSpPr>
        <dsp:cNvPr id="0" name=""/>
        <dsp:cNvSpPr/>
      </dsp:nvSpPr>
      <dsp:spPr>
        <a:xfrm>
          <a:off x="3736036" y="3658461"/>
          <a:ext cx="782682" cy="321100"/>
        </a:xfrm>
        <a:custGeom>
          <a:avLst/>
          <a:gdLst/>
          <a:ahLst/>
          <a:cxnLst/>
          <a:rect l="0" t="0" r="0" b="0"/>
          <a:pathLst>
            <a:path>
              <a:moveTo>
                <a:pt x="782682" y="0"/>
              </a:moveTo>
              <a:lnTo>
                <a:pt x="782682" y="160550"/>
              </a:lnTo>
              <a:lnTo>
                <a:pt x="0" y="160550"/>
              </a:lnTo>
              <a:lnTo>
                <a:pt x="0" y="3211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8B5017-6AEC-4678-9DC5-B6EB2600C850}">
      <dsp:nvSpPr>
        <dsp:cNvPr id="0" name=""/>
        <dsp:cNvSpPr/>
      </dsp:nvSpPr>
      <dsp:spPr>
        <a:xfrm>
          <a:off x="3133972" y="3979562"/>
          <a:ext cx="1204126" cy="802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Ordinær stilling</a:t>
          </a:r>
        </a:p>
      </dsp:txBody>
      <dsp:txXfrm>
        <a:off x="3157484" y="4003074"/>
        <a:ext cx="1157102" cy="755726"/>
      </dsp:txXfrm>
    </dsp:sp>
    <dsp:sp modelId="{F94CD4E3-C9C5-4CE0-8C6E-C2A9ECC4FADC}">
      <dsp:nvSpPr>
        <dsp:cNvPr id="0" name=""/>
        <dsp:cNvSpPr/>
      </dsp:nvSpPr>
      <dsp:spPr>
        <a:xfrm>
          <a:off x="4518718" y="3658461"/>
          <a:ext cx="782682" cy="321100"/>
        </a:xfrm>
        <a:custGeom>
          <a:avLst/>
          <a:gdLst/>
          <a:ahLst/>
          <a:cxnLst/>
          <a:rect l="0" t="0" r="0" b="0"/>
          <a:pathLst>
            <a:path>
              <a:moveTo>
                <a:pt x="0" y="0"/>
              </a:moveTo>
              <a:lnTo>
                <a:pt x="0" y="160550"/>
              </a:lnTo>
              <a:lnTo>
                <a:pt x="782682" y="160550"/>
              </a:lnTo>
              <a:lnTo>
                <a:pt x="782682" y="3211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6C17B2-E4E5-4CA7-939D-53652E8D686D}">
      <dsp:nvSpPr>
        <dsp:cNvPr id="0" name=""/>
        <dsp:cNvSpPr/>
      </dsp:nvSpPr>
      <dsp:spPr>
        <a:xfrm>
          <a:off x="4699337" y="3979562"/>
          <a:ext cx="1204126" cy="8027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Lærling </a:t>
          </a:r>
          <a:br>
            <a:rPr lang="nb-NO" sz="1200" kern="1200" dirty="0"/>
          </a:br>
          <a:r>
            <a:rPr lang="nb-NO" sz="1200" i="1" kern="1200" dirty="0"/>
            <a:t>(utgjør 2/3)</a:t>
          </a:r>
        </a:p>
      </dsp:txBody>
      <dsp:txXfrm>
        <a:off x="4722849" y="4003074"/>
        <a:ext cx="1157102" cy="755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C2785-B5EA-4282-AC9E-B974C6F3D48D}">
      <dsp:nvSpPr>
        <dsp:cNvPr id="0" name=""/>
        <dsp:cNvSpPr/>
      </dsp:nvSpPr>
      <dsp:spPr>
        <a:xfrm>
          <a:off x="0" y="530155"/>
          <a:ext cx="2771992" cy="1439995"/>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nb-NO" sz="3600" b="1" kern="1200" dirty="0"/>
            <a:t>2</a:t>
          </a:r>
          <a:r>
            <a:rPr lang="nb-NO" sz="1800" kern="1200" dirty="0"/>
            <a:t>. Skattefri organisasjon/institusjon</a:t>
          </a:r>
        </a:p>
      </dsp:txBody>
      <dsp:txXfrm>
        <a:off x="42176" y="572331"/>
        <a:ext cx="2687640" cy="1355643"/>
      </dsp:txXfrm>
    </dsp:sp>
    <dsp:sp modelId="{E74872CD-4355-4AE0-93FC-F81C4EF1DE5B}">
      <dsp:nvSpPr>
        <dsp:cNvPr id="0" name=""/>
        <dsp:cNvSpPr/>
      </dsp:nvSpPr>
      <dsp:spPr>
        <a:xfrm>
          <a:off x="1340276" y="1970151"/>
          <a:ext cx="91440" cy="1353782"/>
        </a:xfrm>
        <a:custGeom>
          <a:avLst/>
          <a:gdLst/>
          <a:ahLst/>
          <a:cxnLst/>
          <a:rect l="0" t="0" r="0" b="0"/>
          <a:pathLst>
            <a:path>
              <a:moveTo>
                <a:pt x="45720" y="0"/>
              </a:moveTo>
              <a:lnTo>
                <a:pt x="45720" y="676891"/>
              </a:lnTo>
              <a:lnTo>
                <a:pt x="47337" y="676891"/>
              </a:lnTo>
              <a:lnTo>
                <a:pt x="47337" y="13537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A68BBA-7465-4543-88BD-E20BF387589D}">
      <dsp:nvSpPr>
        <dsp:cNvPr id="0" name=""/>
        <dsp:cNvSpPr/>
      </dsp:nvSpPr>
      <dsp:spPr>
        <a:xfrm>
          <a:off x="415606" y="3323933"/>
          <a:ext cx="1944013" cy="9360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b-NO" sz="1200" kern="1200" dirty="0"/>
            <a:t>Ansatt i ordinær stilling eller lærling</a:t>
          </a:r>
        </a:p>
      </dsp:txBody>
      <dsp:txXfrm>
        <a:off x="443021" y="3351348"/>
        <a:ext cx="1889183" cy="8811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46411-2AF6-45A9-8ED6-324DE20298B2}" type="datetimeFigureOut">
              <a:rPr lang="nb-NO" smtClean="0"/>
              <a:t>08.09.2020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DCFF34-C1E3-4FA5-9FA3-4A2EB914C37F}" type="slidenum">
              <a:rPr lang="nb-NO" smtClean="0"/>
              <a:t>‹#›</a:t>
            </a:fld>
            <a:endParaRPr lang="nb-NO"/>
          </a:p>
        </p:txBody>
      </p:sp>
    </p:spTree>
    <p:extLst>
      <p:ext uri="{BB962C8B-B14F-4D97-AF65-F5344CB8AC3E}">
        <p14:creationId xmlns:p14="http://schemas.microsoft.com/office/powerpoint/2010/main" val="3118048633"/>
      </p:ext>
    </p:extLst>
  </p:cSld>
  <p:clrMap bg1="lt1" tx1="dk1" bg2="lt2" tx2="dk2" accent1="accent1" accent2="accent2" accent3="accent3" accent4="accent4" accent5="accent5" accent6="accent6" hlink="hlink" folHlink="folHlink"/>
  <p:notesStyle>
    <a:lvl1pPr marL="0" algn="l" defTabSz="1091922" rtl="0" eaLnBrk="1" latinLnBrk="0" hangingPunct="1">
      <a:defRPr sz="1400" kern="1200">
        <a:solidFill>
          <a:schemeClr val="tx1"/>
        </a:solidFill>
        <a:latin typeface="+mn-lt"/>
        <a:ea typeface="+mn-ea"/>
        <a:cs typeface="+mn-cs"/>
      </a:defRPr>
    </a:lvl1pPr>
    <a:lvl2pPr marL="545961" algn="l" defTabSz="1091922" rtl="0" eaLnBrk="1" latinLnBrk="0" hangingPunct="1">
      <a:defRPr sz="1400" kern="1200">
        <a:solidFill>
          <a:schemeClr val="tx1"/>
        </a:solidFill>
        <a:latin typeface="+mn-lt"/>
        <a:ea typeface="+mn-ea"/>
        <a:cs typeface="+mn-cs"/>
      </a:defRPr>
    </a:lvl2pPr>
    <a:lvl3pPr marL="1091922" algn="l" defTabSz="1091922" rtl="0" eaLnBrk="1" latinLnBrk="0" hangingPunct="1">
      <a:defRPr sz="1400" kern="1200">
        <a:solidFill>
          <a:schemeClr val="tx1"/>
        </a:solidFill>
        <a:latin typeface="+mn-lt"/>
        <a:ea typeface="+mn-ea"/>
        <a:cs typeface="+mn-cs"/>
      </a:defRPr>
    </a:lvl3pPr>
    <a:lvl4pPr marL="1637883" algn="l" defTabSz="1091922" rtl="0" eaLnBrk="1" latinLnBrk="0" hangingPunct="1">
      <a:defRPr sz="1400" kern="1200">
        <a:solidFill>
          <a:schemeClr val="tx1"/>
        </a:solidFill>
        <a:latin typeface="+mn-lt"/>
        <a:ea typeface="+mn-ea"/>
        <a:cs typeface="+mn-cs"/>
      </a:defRPr>
    </a:lvl4pPr>
    <a:lvl5pPr marL="2183844" algn="l" defTabSz="1091922" rtl="0" eaLnBrk="1" latinLnBrk="0" hangingPunct="1">
      <a:defRPr sz="1400" kern="1200">
        <a:solidFill>
          <a:schemeClr val="tx1"/>
        </a:solidFill>
        <a:latin typeface="+mn-lt"/>
        <a:ea typeface="+mn-ea"/>
        <a:cs typeface="+mn-cs"/>
      </a:defRPr>
    </a:lvl5pPr>
    <a:lvl6pPr marL="2729804" algn="l" defTabSz="1091922" rtl="0" eaLnBrk="1" latinLnBrk="0" hangingPunct="1">
      <a:defRPr sz="1400" kern="1200">
        <a:solidFill>
          <a:schemeClr val="tx1"/>
        </a:solidFill>
        <a:latin typeface="+mn-lt"/>
        <a:ea typeface="+mn-ea"/>
        <a:cs typeface="+mn-cs"/>
      </a:defRPr>
    </a:lvl6pPr>
    <a:lvl7pPr marL="3275766" algn="l" defTabSz="1091922" rtl="0" eaLnBrk="1" latinLnBrk="0" hangingPunct="1">
      <a:defRPr sz="1400" kern="1200">
        <a:solidFill>
          <a:schemeClr val="tx1"/>
        </a:solidFill>
        <a:latin typeface="+mn-lt"/>
        <a:ea typeface="+mn-ea"/>
        <a:cs typeface="+mn-cs"/>
      </a:defRPr>
    </a:lvl7pPr>
    <a:lvl8pPr marL="3821727" algn="l" defTabSz="1091922" rtl="0" eaLnBrk="1" latinLnBrk="0" hangingPunct="1">
      <a:defRPr sz="1400" kern="1200">
        <a:solidFill>
          <a:schemeClr val="tx1"/>
        </a:solidFill>
        <a:latin typeface="+mn-lt"/>
        <a:ea typeface="+mn-ea"/>
        <a:cs typeface="+mn-cs"/>
      </a:defRPr>
    </a:lvl8pPr>
    <a:lvl9pPr marL="4367687" algn="l" defTabSz="109192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2</a:t>
            </a:fld>
            <a:endParaRPr lang="nb-NO"/>
          </a:p>
        </p:txBody>
      </p:sp>
    </p:spTree>
    <p:extLst>
      <p:ext uri="{BB962C8B-B14F-4D97-AF65-F5344CB8AC3E}">
        <p14:creationId xmlns:p14="http://schemas.microsoft.com/office/powerpoint/2010/main" val="2406214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13</a:t>
            </a:fld>
            <a:endParaRPr lang="nb-NO"/>
          </a:p>
        </p:txBody>
      </p:sp>
    </p:spTree>
    <p:extLst>
      <p:ext uri="{BB962C8B-B14F-4D97-AF65-F5344CB8AC3E}">
        <p14:creationId xmlns:p14="http://schemas.microsoft.com/office/powerpoint/2010/main" val="4131817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14</a:t>
            </a:fld>
            <a:endParaRPr lang="nb-NO"/>
          </a:p>
        </p:txBody>
      </p:sp>
    </p:spTree>
    <p:extLst>
      <p:ext uri="{BB962C8B-B14F-4D97-AF65-F5344CB8AC3E}">
        <p14:creationId xmlns:p14="http://schemas.microsoft.com/office/powerpoint/2010/main" val="603215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15</a:t>
            </a:fld>
            <a:endParaRPr lang="nb-NO"/>
          </a:p>
        </p:txBody>
      </p:sp>
    </p:spTree>
    <p:extLst>
      <p:ext uri="{BB962C8B-B14F-4D97-AF65-F5344CB8AC3E}">
        <p14:creationId xmlns:p14="http://schemas.microsoft.com/office/powerpoint/2010/main" val="3582597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16</a:t>
            </a:fld>
            <a:endParaRPr lang="nb-NO"/>
          </a:p>
        </p:txBody>
      </p:sp>
    </p:spTree>
    <p:extLst>
      <p:ext uri="{BB962C8B-B14F-4D97-AF65-F5344CB8AC3E}">
        <p14:creationId xmlns:p14="http://schemas.microsoft.com/office/powerpoint/2010/main" val="868760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17</a:t>
            </a:fld>
            <a:endParaRPr lang="nb-NO"/>
          </a:p>
        </p:txBody>
      </p:sp>
    </p:spTree>
    <p:extLst>
      <p:ext uri="{BB962C8B-B14F-4D97-AF65-F5344CB8AC3E}">
        <p14:creationId xmlns:p14="http://schemas.microsoft.com/office/powerpoint/2010/main" val="1981570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19</a:t>
            </a:fld>
            <a:endParaRPr lang="nb-NO"/>
          </a:p>
        </p:txBody>
      </p:sp>
    </p:spTree>
    <p:extLst>
      <p:ext uri="{BB962C8B-B14F-4D97-AF65-F5344CB8AC3E}">
        <p14:creationId xmlns:p14="http://schemas.microsoft.com/office/powerpoint/2010/main" val="4236435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20</a:t>
            </a:fld>
            <a:endParaRPr lang="nb-NO"/>
          </a:p>
        </p:txBody>
      </p:sp>
    </p:spTree>
    <p:extLst>
      <p:ext uri="{BB962C8B-B14F-4D97-AF65-F5344CB8AC3E}">
        <p14:creationId xmlns:p14="http://schemas.microsoft.com/office/powerpoint/2010/main" val="1521039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21</a:t>
            </a:fld>
            <a:endParaRPr lang="nb-NO"/>
          </a:p>
        </p:txBody>
      </p:sp>
    </p:spTree>
    <p:extLst>
      <p:ext uri="{BB962C8B-B14F-4D97-AF65-F5344CB8AC3E}">
        <p14:creationId xmlns:p14="http://schemas.microsoft.com/office/powerpoint/2010/main" val="3128485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22</a:t>
            </a:fld>
            <a:endParaRPr lang="nb-NO"/>
          </a:p>
        </p:txBody>
      </p:sp>
    </p:spTree>
    <p:extLst>
      <p:ext uri="{BB962C8B-B14F-4D97-AF65-F5344CB8AC3E}">
        <p14:creationId xmlns:p14="http://schemas.microsoft.com/office/powerpoint/2010/main" val="334701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23</a:t>
            </a:fld>
            <a:endParaRPr lang="nb-NO"/>
          </a:p>
        </p:txBody>
      </p:sp>
    </p:spTree>
    <p:extLst>
      <p:ext uri="{BB962C8B-B14F-4D97-AF65-F5344CB8AC3E}">
        <p14:creationId xmlns:p14="http://schemas.microsoft.com/office/powerpoint/2010/main" val="393009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5</a:t>
            </a:fld>
            <a:endParaRPr lang="nb-NO"/>
          </a:p>
        </p:txBody>
      </p:sp>
    </p:spTree>
    <p:extLst>
      <p:ext uri="{BB962C8B-B14F-4D97-AF65-F5344CB8AC3E}">
        <p14:creationId xmlns:p14="http://schemas.microsoft.com/office/powerpoint/2010/main" val="2202648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24</a:t>
            </a:fld>
            <a:endParaRPr lang="nb-NO"/>
          </a:p>
        </p:txBody>
      </p:sp>
    </p:spTree>
    <p:extLst>
      <p:ext uri="{BB962C8B-B14F-4D97-AF65-F5344CB8AC3E}">
        <p14:creationId xmlns:p14="http://schemas.microsoft.com/office/powerpoint/2010/main" val="2449394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25</a:t>
            </a:fld>
            <a:endParaRPr lang="nb-NO"/>
          </a:p>
        </p:txBody>
      </p:sp>
    </p:spTree>
    <p:extLst>
      <p:ext uri="{BB962C8B-B14F-4D97-AF65-F5344CB8AC3E}">
        <p14:creationId xmlns:p14="http://schemas.microsoft.com/office/powerpoint/2010/main" val="2525414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26</a:t>
            </a:fld>
            <a:endParaRPr lang="nb-NO"/>
          </a:p>
        </p:txBody>
      </p:sp>
    </p:spTree>
    <p:extLst>
      <p:ext uri="{BB962C8B-B14F-4D97-AF65-F5344CB8AC3E}">
        <p14:creationId xmlns:p14="http://schemas.microsoft.com/office/powerpoint/2010/main" val="2574805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27</a:t>
            </a:fld>
            <a:endParaRPr lang="nb-NO"/>
          </a:p>
        </p:txBody>
      </p:sp>
    </p:spTree>
    <p:extLst>
      <p:ext uri="{BB962C8B-B14F-4D97-AF65-F5344CB8AC3E}">
        <p14:creationId xmlns:p14="http://schemas.microsoft.com/office/powerpoint/2010/main" val="4272055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28</a:t>
            </a:fld>
            <a:endParaRPr lang="nb-NO"/>
          </a:p>
        </p:txBody>
      </p:sp>
    </p:spTree>
    <p:extLst>
      <p:ext uri="{BB962C8B-B14F-4D97-AF65-F5344CB8AC3E}">
        <p14:creationId xmlns:p14="http://schemas.microsoft.com/office/powerpoint/2010/main" val="3821001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30</a:t>
            </a:fld>
            <a:endParaRPr lang="nb-NO"/>
          </a:p>
        </p:txBody>
      </p:sp>
    </p:spTree>
    <p:extLst>
      <p:ext uri="{BB962C8B-B14F-4D97-AF65-F5344CB8AC3E}">
        <p14:creationId xmlns:p14="http://schemas.microsoft.com/office/powerpoint/2010/main" val="3740386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31</a:t>
            </a:fld>
            <a:endParaRPr lang="nb-NO"/>
          </a:p>
        </p:txBody>
      </p:sp>
    </p:spTree>
    <p:extLst>
      <p:ext uri="{BB962C8B-B14F-4D97-AF65-F5344CB8AC3E}">
        <p14:creationId xmlns:p14="http://schemas.microsoft.com/office/powerpoint/2010/main" val="1972487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32</a:t>
            </a:fld>
            <a:endParaRPr lang="nb-NO"/>
          </a:p>
        </p:txBody>
      </p:sp>
    </p:spTree>
    <p:extLst>
      <p:ext uri="{BB962C8B-B14F-4D97-AF65-F5344CB8AC3E}">
        <p14:creationId xmlns:p14="http://schemas.microsoft.com/office/powerpoint/2010/main" val="4689944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33</a:t>
            </a:fld>
            <a:endParaRPr lang="nb-NO"/>
          </a:p>
        </p:txBody>
      </p:sp>
    </p:spTree>
    <p:extLst>
      <p:ext uri="{BB962C8B-B14F-4D97-AF65-F5344CB8AC3E}">
        <p14:creationId xmlns:p14="http://schemas.microsoft.com/office/powerpoint/2010/main" val="3830652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34</a:t>
            </a:fld>
            <a:endParaRPr lang="nb-NO"/>
          </a:p>
        </p:txBody>
      </p:sp>
    </p:spTree>
    <p:extLst>
      <p:ext uri="{BB962C8B-B14F-4D97-AF65-F5344CB8AC3E}">
        <p14:creationId xmlns:p14="http://schemas.microsoft.com/office/powerpoint/2010/main" val="204026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6</a:t>
            </a:fld>
            <a:endParaRPr lang="nb-NO"/>
          </a:p>
        </p:txBody>
      </p:sp>
    </p:spTree>
    <p:extLst>
      <p:ext uri="{BB962C8B-B14F-4D97-AF65-F5344CB8AC3E}">
        <p14:creationId xmlns:p14="http://schemas.microsoft.com/office/powerpoint/2010/main" val="2547517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35</a:t>
            </a:fld>
            <a:endParaRPr lang="nb-NO"/>
          </a:p>
        </p:txBody>
      </p:sp>
    </p:spTree>
    <p:extLst>
      <p:ext uri="{BB962C8B-B14F-4D97-AF65-F5344CB8AC3E}">
        <p14:creationId xmlns:p14="http://schemas.microsoft.com/office/powerpoint/2010/main" val="3237305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36</a:t>
            </a:fld>
            <a:endParaRPr lang="nb-NO"/>
          </a:p>
        </p:txBody>
      </p:sp>
    </p:spTree>
    <p:extLst>
      <p:ext uri="{BB962C8B-B14F-4D97-AF65-F5344CB8AC3E}">
        <p14:creationId xmlns:p14="http://schemas.microsoft.com/office/powerpoint/2010/main" val="2028028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37</a:t>
            </a:fld>
            <a:endParaRPr lang="nb-NO"/>
          </a:p>
        </p:txBody>
      </p:sp>
    </p:spTree>
    <p:extLst>
      <p:ext uri="{BB962C8B-B14F-4D97-AF65-F5344CB8AC3E}">
        <p14:creationId xmlns:p14="http://schemas.microsoft.com/office/powerpoint/2010/main" val="876550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7</a:t>
            </a:fld>
            <a:endParaRPr lang="nb-NO"/>
          </a:p>
        </p:txBody>
      </p:sp>
    </p:spTree>
    <p:extLst>
      <p:ext uri="{BB962C8B-B14F-4D97-AF65-F5344CB8AC3E}">
        <p14:creationId xmlns:p14="http://schemas.microsoft.com/office/powerpoint/2010/main" val="3387197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8</a:t>
            </a:fld>
            <a:endParaRPr lang="nb-NO"/>
          </a:p>
        </p:txBody>
      </p:sp>
    </p:spTree>
    <p:extLst>
      <p:ext uri="{BB962C8B-B14F-4D97-AF65-F5344CB8AC3E}">
        <p14:creationId xmlns:p14="http://schemas.microsoft.com/office/powerpoint/2010/main" val="425807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9</a:t>
            </a:fld>
            <a:endParaRPr lang="nb-NO"/>
          </a:p>
        </p:txBody>
      </p:sp>
    </p:spTree>
    <p:extLst>
      <p:ext uri="{BB962C8B-B14F-4D97-AF65-F5344CB8AC3E}">
        <p14:creationId xmlns:p14="http://schemas.microsoft.com/office/powerpoint/2010/main" val="2155216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10</a:t>
            </a:fld>
            <a:endParaRPr lang="nb-NO"/>
          </a:p>
        </p:txBody>
      </p:sp>
    </p:spTree>
    <p:extLst>
      <p:ext uri="{BB962C8B-B14F-4D97-AF65-F5344CB8AC3E}">
        <p14:creationId xmlns:p14="http://schemas.microsoft.com/office/powerpoint/2010/main" val="270437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11</a:t>
            </a:fld>
            <a:endParaRPr lang="nb-NO"/>
          </a:p>
        </p:txBody>
      </p:sp>
    </p:spTree>
    <p:extLst>
      <p:ext uri="{BB962C8B-B14F-4D97-AF65-F5344CB8AC3E}">
        <p14:creationId xmlns:p14="http://schemas.microsoft.com/office/powerpoint/2010/main" val="2443879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685800" y="1143000"/>
            <a:ext cx="5486400" cy="30861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0DCFF34-C1E3-4FA5-9FA3-4A2EB914C37F}" type="slidenum">
              <a:rPr lang="nb-NO" smtClean="0"/>
              <a:t>12</a:t>
            </a:fld>
            <a:endParaRPr lang="nb-NO"/>
          </a:p>
        </p:txBody>
      </p:sp>
    </p:spTree>
    <p:extLst>
      <p:ext uri="{BB962C8B-B14F-4D97-AF65-F5344CB8AC3E}">
        <p14:creationId xmlns:p14="http://schemas.microsoft.com/office/powerpoint/2010/main" val="947418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Forside #1">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2" y="1618"/>
            <a:ext cx="17341390" cy="9750994"/>
          </a:xfrm>
          <a:prstGeom prst="rect">
            <a:avLst/>
          </a:prstGeom>
        </p:spPr>
      </p:pic>
    </p:spTree>
    <p:extLst>
      <p:ext uri="{BB962C8B-B14F-4D97-AF65-F5344CB8AC3E}">
        <p14:creationId xmlns:p14="http://schemas.microsoft.com/office/powerpoint/2010/main" val="275830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t og lite bilde">
    <p:spTree>
      <p:nvGrpSpPr>
        <p:cNvPr id="1" name=""/>
        <p:cNvGrpSpPr/>
        <p:nvPr/>
      </p:nvGrpSpPr>
      <p:grpSpPr>
        <a:xfrm>
          <a:off x="0" y="0"/>
          <a:ext cx="0" cy="0"/>
          <a:chOff x="0" y="0"/>
          <a:chExt cx="0" cy="0"/>
        </a:xfrm>
      </p:grpSpPr>
      <p:sp>
        <p:nvSpPr>
          <p:cNvPr id="9" name="Plassholder for bilde 8"/>
          <p:cNvSpPr>
            <a:spLocks noGrp="1"/>
          </p:cNvSpPr>
          <p:nvPr>
            <p:ph type="pic" sz="quarter" idx="13"/>
          </p:nvPr>
        </p:nvSpPr>
        <p:spPr>
          <a:xfrm>
            <a:off x="11684959" y="2789763"/>
            <a:ext cx="5655306" cy="5875836"/>
          </a:xfrm>
          <a:solidFill>
            <a:schemeClr val="bg1">
              <a:lumMod val="50000"/>
            </a:schemeClr>
          </a:solidFill>
        </p:spPr>
        <p:txBody>
          <a:bodyPr tIns="1074780" anchor="t" anchorCtr="1"/>
          <a:lstStyle>
            <a:lvl1pPr marL="0" indent="0">
              <a:buNone/>
              <a:defRPr/>
            </a:lvl1pPr>
          </a:lstStyle>
          <a:p>
            <a:r>
              <a:rPr lang="nb-NO"/>
              <a:t>Klikk på ikonet for å legge til et bilde</a:t>
            </a:r>
            <a:endParaRPr lang="nb-NO" dirty="0"/>
          </a:p>
        </p:txBody>
      </p:sp>
      <p:sp>
        <p:nvSpPr>
          <p:cNvPr id="8" name="Plassholder for bilde 8"/>
          <p:cNvSpPr>
            <a:spLocks noGrp="1"/>
          </p:cNvSpPr>
          <p:nvPr>
            <p:ph type="pic" sz="quarter" idx="14"/>
          </p:nvPr>
        </p:nvSpPr>
        <p:spPr>
          <a:xfrm>
            <a:off x="1" y="2789763"/>
            <a:ext cx="11348741" cy="5875836"/>
          </a:xfrm>
          <a:solidFill>
            <a:schemeClr val="bg1">
              <a:lumMod val="50000"/>
            </a:schemeClr>
          </a:solidFill>
        </p:spPr>
        <p:txBody>
          <a:bodyPr tIns="1074780" anchor="t" anchorCtr="1"/>
          <a:lstStyle>
            <a:lvl1pPr marL="0" indent="0">
              <a:buNone/>
              <a:defRPr/>
            </a:lvl1pPr>
          </a:lstStyle>
          <a:p>
            <a:r>
              <a:rPr lang="nb-NO"/>
              <a:t>Klikk på ikonet for å legge til et bilde</a:t>
            </a:r>
            <a:endParaRPr lang="nb-NO" dirty="0"/>
          </a:p>
        </p:txBody>
      </p:sp>
      <p:sp>
        <p:nvSpPr>
          <p:cNvPr id="3" name="Plassholder for dato 2"/>
          <p:cNvSpPr>
            <a:spLocks noGrp="1"/>
          </p:cNvSpPr>
          <p:nvPr>
            <p:ph type="dt" sz="half" idx="15"/>
          </p:nvPr>
        </p:nvSpPr>
        <p:spPr/>
        <p:txBody>
          <a:bodyPr/>
          <a:lstStyle/>
          <a:p>
            <a:fld id="{6C9E976F-68A5-4E03-AC2B-745AFE4762FD}" type="datetime5">
              <a:rPr lang="nb-NO" smtClean="0"/>
              <a:t>8. sep. 2020</a:t>
            </a:fld>
            <a:endParaRPr lang="nb-NO" dirty="0"/>
          </a:p>
        </p:txBody>
      </p:sp>
      <p:sp>
        <p:nvSpPr>
          <p:cNvPr id="11" name="Plassholder for lysbildenummer 10"/>
          <p:cNvSpPr>
            <a:spLocks noGrp="1"/>
          </p:cNvSpPr>
          <p:nvPr>
            <p:ph type="sldNum" sz="quarter" idx="17"/>
          </p:nvPr>
        </p:nvSpPr>
        <p:spPr/>
        <p:txBody>
          <a:bodyPr/>
          <a:lstStyle/>
          <a:p>
            <a:r>
              <a:rPr lang="nb-NO"/>
              <a:t>s. </a:t>
            </a:r>
            <a:fld id="{5F8FD6B4-58B5-43C5-B039-597B97180BAF}" type="slidenum">
              <a:rPr lang="nb-NO" smtClean="0"/>
              <a:pPr/>
              <a:t>‹#›</a:t>
            </a:fld>
            <a:endParaRPr lang="nb-NO" dirty="0"/>
          </a:p>
        </p:txBody>
      </p:sp>
      <p:sp>
        <p:nvSpPr>
          <p:cNvPr id="13" name="Plassholder for tekst 3"/>
          <p:cNvSpPr>
            <a:spLocks noGrp="1"/>
          </p:cNvSpPr>
          <p:nvPr>
            <p:ph type="body" sz="quarter" idx="18"/>
          </p:nvPr>
        </p:nvSpPr>
        <p:spPr>
          <a:xfrm>
            <a:off x="2611561" y="9128015"/>
            <a:ext cx="10240980" cy="153888"/>
          </a:xfrm>
        </p:spPr>
        <p:txBody>
          <a:bodyPr anchor="ctr">
            <a:normAutofit/>
          </a:bodyPr>
          <a:lstStyle>
            <a:lvl1pPr marL="0" indent="0">
              <a:buNone/>
              <a:defRPr lang="nb-NO" sz="1000" kern="1200" dirty="0">
                <a:solidFill>
                  <a:srgbClr val="4F4F4F"/>
                </a:solidFill>
                <a:latin typeface="+mn-lt"/>
                <a:ea typeface="+mn-ea"/>
                <a:cs typeface="+mn-cs"/>
              </a:defRPr>
            </a:lvl1pPr>
          </a:lstStyle>
          <a:p>
            <a:pPr lvl="0"/>
            <a:r>
              <a:rPr lang="nb-NO"/>
              <a:t>Klikk for å redigere tekststiler i malen</a:t>
            </a:r>
          </a:p>
        </p:txBody>
      </p:sp>
      <p:sp>
        <p:nvSpPr>
          <p:cNvPr id="10" name="Plassholder for tekst 7"/>
          <p:cNvSpPr>
            <a:spLocks noGrp="1"/>
          </p:cNvSpPr>
          <p:nvPr>
            <p:ph type="body" sz="quarter" idx="19"/>
          </p:nvPr>
        </p:nvSpPr>
        <p:spPr>
          <a:xfrm>
            <a:off x="896199" y="1331323"/>
            <a:ext cx="15547868" cy="861774"/>
          </a:xfrm>
        </p:spPr>
        <p:txBody>
          <a:bodyPr>
            <a:normAutofit/>
          </a:bodyPr>
          <a:lstStyle>
            <a:lvl1pPr marL="0" indent="0">
              <a:buNone/>
              <a:defRPr lang="nb-NO" sz="2800" kern="1200" dirty="0" smtClean="0">
                <a:solidFill>
                  <a:schemeClr val="tx2"/>
                </a:solidFill>
                <a:latin typeface="+mj-lt"/>
                <a:ea typeface="+mj-ea"/>
                <a:cs typeface="+mj-cs"/>
              </a:defRPr>
            </a:lvl1pPr>
          </a:lstStyle>
          <a:p>
            <a:pPr lvl="0"/>
            <a:r>
              <a:rPr lang="nb-NO"/>
              <a:t>Klikk for å redigere tekststiler i malen</a:t>
            </a:r>
          </a:p>
        </p:txBody>
      </p:sp>
    </p:spTree>
    <p:extLst>
      <p:ext uri="{BB962C8B-B14F-4D97-AF65-F5344CB8AC3E}">
        <p14:creationId xmlns:p14="http://schemas.microsoft.com/office/powerpoint/2010/main" val="404653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dt bilde">
    <p:spTree>
      <p:nvGrpSpPr>
        <p:cNvPr id="1" name=""/>
        <p:cNvGrpSpPr/>
        <p:nvPr/>
      </p:nvGrpSpPr>
      <p:grpSpPr>
        <a:xfrm>
          <a:off x="0" y="0"/>
          <a:ext cx="0" cy="0"/>
          <a:chOff x="0" y="0"/>
          <a:chExt cx="0" cy="0"/>
        </a:xfrm>
      </p:grpSpPr>
      <p:sp>
        <p:nvSpPr>
          <p:cNvPr id="8" name="Plassholder for bilde 8"/>
          <p:cNvSpPr>
            <a:spLocks noGrp="1"/>
          </p:cNvSpPr>
          <p:nvPr>
            <p:ph type="pic" sz="quarter" idx="14"/>
          </p:nvPr>
        </p:nvSpPr>
        <p:spPr>
          <a:xfrm>
            <a:off x="0" y="2789763"/>
            <a:ext cx="17340263" cy="5875836"/>
          </a:xfrm>
          <a:solidFill>
            <a:schemeClr val="bg1">
              <a:lumMod val="50000"/>
            </a:schemeClr>
          </a:solidFill>
        </p:spPr>
        <p:txBody>
          <a:bodyPr tIns="1074780" anchor="t" anchorCtr="1"/>
          <a:lstStyle>
            <a:lvl1pPr marL="0" indent="0">
              <a:buNone/>
              <a:defRPr/>
            </a:lvl1pPr>
          </a:lstStyle>
          <a:p>
            <a:r>
              <a:rPr lang="nb-NO"/>
              <a:t>Klikk på ikonet for å legge til et bilde</a:t>
            </a:r>
            <a:endParaRPr lang="nb-NO" dirty="0"/>
          </a:p>
        </p:txBody>
      </p:sp>
      <p:sp>
        <p:nvSpPr>
          <p:cNvPr id="2" name="Plassholder for dato 1"/>
          <p:cNvSpPr>
            <a:spLocks noGrp="1"/>
          </p:cNvSpPr>
          <p:nvPr>
            <p:ph type="dt" sz="half" idx="15"/>
          </p:nvPr>
        </p:nvSpPr>
        <p:spPr/>
        <p:txBody>
          <a:bodyPr/>
          <a:lstStyle/>
          <a:p>
            <a:fld id="{3F1A80CE-46DC-4A74-B6B6-3760F1213A41}" type="datetime5">
              <a:rPr lang="nb-NO" smtClean="0"/>
              <a:t>8. sep. 2020</a:t>
            </a:fld>
            <a:endParaRPr lang="nb-NO" dirty="0"/>
          </a:p>
        </p:txBody>
      </p:sp>
      <p:sp>
        <p:nvSpPr>
          <p:cNvPr id="10" name="Plassholder for lysbildenummer 9"/>
          <p:cNvSpPr>
            <a:spLocks noGrp="1"/>
          </p:cNvSpPr>
          <p:nvPr>
            <p:ph type="sldNum" sz="quarter" idx="17"/>
          </p:nvPr>
        </p:nvSpPr>
        <p:spPr/>
        <p:txBody>
          <a:bodyPr/>
          <a:lstStyle/>
          <a:p>
            <a:r>
              <a:rPr lang="nb-NO"/>
              <a:t>s. </a:t>
            </a:r>
            <a:fld id="{5F8FD6B4-58B5-43C5-B039-597B97180BAF}" type="slidenum">
              <a:rPr lang="nb-NO" smtClean="0"/>
              <a:pPr/>
              <a:t>‹#›</a:t>
            </a:fld>
            <a:endParaRPr lang="nb-NO" dirty="0"/>
          </a:p>
        </p:txBody>
      </p:sp>
      <p:sp>
        <p:nvSpPr>
          <p:cNvPr id="7" name="Plassholder for tekst 3"/>
          <p:cNvSpPr>
            <a:spLocks noGrp="1"/>
          </p:cNvSpPr>
          <p:nvPr>
            <p:ph type="body" sz="quarter" idx="18"/>
          </p:nvPr>
        </p:nvSpPr>
        <p:spPr>
          <a:xfrm>
            <a:off x="2611561" y="9128015"/>
            <a:ext cx="10240980" cy="153888"/>
          </a:xfrm>
        </p:spPr>
        <p:txBody>
          <a:bodyPr anchor="ctr">
            <a:normAutofit/>
          </a:bodyPr>
          <a:lstStyle>
            <a:lvl1pPr marL="0" indent="0">
              <a:buNone/>
              <a:defRPr lang="nb-NO" sz="1000" kern="1200" dirty="0">
                <a:solidFill>
                  <a:srgbClr val="4F4F4F"/>
                </a:solidFill>
                <a:latin typeface="+mn-lt"/>
                <a:ea typeface="+mn-ea"/>
                <a:cs typeface="+mn-cs"/>
              </a:defRPr>
            </a:lvl1pPr>
          </a:lstStyle>
          <a:p>
            <a:pPr lvl="0"/>
            <a:r>
              <a:rPr lang="nb-NO"/>
              <a:t>Klikk for å redigere tekststiler i malen</a:t>
            </a:r>
          </a:p>
        </p:txBody>
      </p:sp>
      <p:sp>
        <p:nvSpPr>
          <p:cNvPr id="9" name="Plassholder for tekst 7"/>
          <p:cNvSpPr>
            <a:spLocks noGrp="1"/>
          </p:cNvSpPr>
          <p:nvPr>
            <p:ph type="body" sz="quarter" idx="19"/>
          </p:nvPr>
        </p:nvSpPr>
        <p:spPr>
          <a:xfrm>
            <a:off x="896199" y="1331323"/>
            <a:ext cx="15547868" cy="861774"/>
          </a:xfrm>
        </p:spPr>
        <p:txBody>
          <a:bodyPr>
            <a:normAutofit/>
          </a:bodyPr>
          <a:lstStyle>
            <a:lvl1pPr marL="0" indent="0">
              <a:buNone/>
              <a:defRPr lang="nb-NO" sz="2800" kern="1200" dirty="0" smtClean="0">
                <a:solidFill>
                  <a:schemeClr val="tx2"/>
                </a:solidFill>
                <a:latin typeface="+mj-lt"/>
                <a:ea typeface="+mj-ea"/>
                <a:cs typeface="+mj-cs"/>
              </a:defRPr>
            </a:lvl1pPr>
          </a:lstStyle>
          <a:p>
            <a:pPr lvl="0"/>
            <a:r>
              <a:rPr lang="nb-NO"/>
              <a:t>Klikk for å redigere tekststiler i malen</a:t>
            </a:r>
          </a:p>
        </p:txBody>
      </p:sp>
    </p:spTree>
    <p:extLst>
      <p:ext uri="{BB962C8B-B14F-4D97-AF65-F5344CB8AC3E}">
        <p14:creationId xmlns:p14="http://schemas.microsoft.com/office/powerpoint/2010/main" val="380911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tatside med bilde">
    <p:spTree>
      <p:nvGrpSpPr>
        <p:cNvPr id="1" name=""/>
        <p:cNvGrpSpPr/>
        <p:nvPr/>
      </p:nvGrpSpPr>
      <p:grpSpPr>
        <a:xfrm>
          <a:off x="0" y="0"/>
          <a:ext cx="0" cy="0"/>
          <a:chOff x="0" y="0"/>
          <a:chExt cx="0" cy="0"/>
        </a:xfrm>
      </p:grpSpPr>
      <p:sp>
        <p:nvSpPr>
          <p:cNvPr id="8" name="Plassholder for bilde 8"/>
          <p:cNvSpPr>
            <a:spLocks noGrp="1"/>
          </p:cNvSpPr>
          <p:nvPr>
            <p:ph type="pic" sz="quarter" idx="14"/>
          </p:nvPr>
        </p:nvSpPr>
        <p:spPr>
          <a:xfrm>
            <a:off x="0" y="0"/>
            <a:ext cx="17341797" cy="8676042"/>
          </a:xfrm>
          <a:solidFill>
            <a:schemeClr val="bg1">
              <a:lumMod val="50000"/>
            </a:schemeClr>
          </a:solidFill>
        </p:spPr>
        <p:txBody>
          <a:bodyPr tIns="1074780" anchor="t" anchorCtr="1"/>
          <a:lstStyle>
            <a:lvl1pPr marL="0" indent="0">
              <a:buNone/>
              <a:defRPr/>
            </a:lvl1pPr>
          </a:lstStyle>
          <a:p>
            <a:r>
              <a:rPr lang="nb-NO"/>
              <a:t>Klikk på ikonet for å legge til et bilde</a:t>
            </a:r>
            <a:endParaRPr lang="nb-NO" dirty="0"/>
          </a:p>
        </p:txBody>
      </p:sp>
      <p:pic>
        <p:nvPicPr>
          <p:cNvPr id="2" name="Bild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8676044"/>
            <a:ext cx="17341797" cy="1077556"/>
          </a:xfrm>
          <a:prstGeom prst="rect">
            <a:avLst/>
          </a:prstGeom>
        </p:spPr>
      </p:pic>
      <p:sp>
        <p:nvSpPr>
          <p:cNvPr id="11" name="Plassholder for tekst 10"/>
          <p:cNvSpPr>
            <a:spLocks noGrp="1"/>
          </p:cNvSpPr>
          <p:nvPr>
            <p:ph type="body" sz="quarter" idx="15" hasCustomPrompt="1"/>
          </p:nvPr>
        </p:nvSpPr>
        <p:spPr>
          <a:xfrm>
            <a:off x="7591128" y="2304003"/>
            <a:ext cx="8877338" cy="613117"/>
          </a:xfrm>
        </p:spPr>
        <p:txBody>
          <a:bodyPr>
            <a:spAutoFit/>
          </a:bodyPr>
          <a:lstStyle>
            <a:lvl1pPr marL="0" indent="0">
              <a:lnSpc>
                <a:spcPts val="5075"/>
              </a:lnSpc>
              <a:buNone/>
              <a:defRPr sz="4200" b="1" u="sng">
                <a:solidFill>
                  <a:schemeClr val="bg1"/>
                </a:solidFill>
              </a:defRPr>
            </a:lvl1pPr>
            <a:lvl2pPr>
              <a:lnSpc>
                <a:spcPts val="5075"/>
              </a:lnSpc>
              <a:defRPr sz="4200" b="1">
                <a:solidFill>
                  <a:schemeClr val="bg1"/>
                </a:solidFill>
              </a:defRPr>
            </a:lvl2pPr>
            <a:lvl3pPr>
              <a:lnSpc>
                <a:spcPts val="5075"/>
              </a:lnSpc>
              <a:defRPr sz="4200" b="1">
                <a:solidFill>
                  <a:schemeClr val="bg1"/>
                </a:solidFill>
              </a:defRPr>
            </a:lvl3pPr>
            <a:lvl4pPr>
              <a:lnSpc>
                <a:spcPts val="5075"/>
              </a:lnSpc>
              <a:defRPr sz="4200" b="1">
                <a:solidFill>
                  <a:schemeClr val="bg1"/>
                </a:solidFill>
              </a:defRPr>
            </a:lvl4pPr>
            <a:lvl5pPr>
              <a:lnSpc>
                <a:spcPts val="5075"/>
              </a:lnSpc>
              <a:defRPr sz="4200" b="1">
                <a:solidFill>
                  <a:schemeClr val="bg1"/>
                </a:solidFill>
              </a:defRPr>
            </a:lvl5pPr>
          </a:lstStyle>
          <a:p>
            <a:pPr lvl="0"/>
            <a:r>
              <a:rPr lang="nb-NO" dirty="0"/>
              <a:t>«Sitat»</a:t>
            </a:r>
          </a:p>
        </p:txBody>
      </p:sp>
      <p:sp>
        <p:nvSpPr>
          <p:cNvPr id="12" name="Plassholder for dato 11"/>
          <p:cNvSpPr>
            <a:spLocks noGrp="1"/>
          </p:cNvSpPr>
          <p:nvPr>
            <p:ph type="dt" sz="half" idx="16"/>
          </p:nvPr>
        </p:nvSpPr>
        <p:spPr/>
        <p:txBody>
          <a:bodyPr/>
          <a:lstStyle>
            <a:lvl1pPr>
              <a:defRPr>
                <a:solidFill>
                  <a:schemeClr val="bg1"/>
                </a:solidFill>
              </a:defRPr>
            </a:lvl1pPr>
          </a:lstStyle>
          <a:p>
            <a:fld id="{44E04850-ECD0-4302-8702-AB549117CC9B}" type="datetime5">
              <a:rPr lang="nb-NO" smtClean="0"/>
              <a:t>8. sep. 2020</a:t>
            </a:fld>
            <a:endParaRPr lang="nb-NO" dirty="0"/>
          </a:p>
        </p:txBody>
      </p:sp>
      <p:sp>
        <p:nvSpPr>
          <p:cNvPr id="14" name="Plassholder for lysbildenummer 13"/>
          <p:cNvSpPr>
            <a:spLocks noGrp="1"/>
          </p:cNvSpPr>
          <p:nvPr>
            <p:ph type="sldNum" sz="quarter" idx="18"/>
          </p:nvPr>
        </p:nvSpPr>
        <p:spPr/>
        <p:txBody>
          <a:bodyPr/>
          <a:lstStyle>
            <a:lvl1pPr>
              <a:defRPr>
                <a:solidFill>
                  <a:schemeClr val="bg1"/>
                </a:solidFill>
              </a:defRPr>
            </a:lvl1pPr>
          </a:lstStyle>
          <a:p>
            <a:r>
              <a:rPr lang="nb-NO"/>
              <a:t>s. </a:t>
            </a:r>
            <a:fld id="{5F8FD6B4-58B5-43C5-B039-597B97180BAF}" type="slidenum">
              <a:rPr lang="nb-NO" smtClean="0"/>
              <a:pPr/>
              <a:t>‹#›</a:t>
            </a:fld>
            <a:endParaRPr lang="nb-NO" dirty="0"/>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60056" y="8872694"/>
            <a:ext cx="1726754" cy="651901"/>
          </a:xfrm>
          <a:prstGeom prst="rect">
            <a:avLst/>
          </a:prstGeom>
        </p:spPr>
      </p:pic>
      <p:sp>
        <p:nvSpPr>
          <p:cNvPr id="10" name="Plassholder for tekst 3"/>
          <p:cNvSpPr>
            <a:spLocks noGrp="1"/>
          </p:cNvSpPr>
          <p:nvPr>
            <p:ph type="body" sz="quarter" idx="19"/>
          </p:nvPr>
        </p:nvSpPr>
        <p:spPr>
          <a:xfrm>
            <a:off x="2611561" y="9128015"/>
            <a:ext cx="10240980" cy="153888"/>
          </a:xfrm>
        </p:spPr>
        <p:txBody>
          <a:bodyPr anchor="ctr">
            <a:normAutofit/>
          </a:bodyPr>
          <a:lstStyle>
            <a:lvl1pPr marL="0" indent="0">
              <a:buNone/>
              <a:defRPr lang="nb-NO" sz="1000" kern="1200" dirty="0">
                <a:solidFill>
                  <a:schemeClr val="bg1"/>
                </a:solidFill>
                <a:latin typeface="+mn-lt"/>
                <a:ea typeface="+mn-ea"/>
                <a:cs typeface="+mn-cs"/>
              </a:defRPr>
            </a:lvl1pPr>
          </a:lstStyle>
          <a:p>
            <a:pPr lvl="0"/>
            <a:r>
              <a:rPr lang="nb-NO"/>
              <a:t>Klikk for å redigere tekststiler i malen</a:t>
            </a:r>
          </a:p>
        </p:txBody>
      </p:sp>
    </p:spTree>
    <p:extLst>
      <p:ext uri="{BB962C8B-B14F-4D97-AF65-F5344CB8AC3E}">
        <p14:creationId xmlns:p14="http://schemas.microsoft.com/office/powerpoint/2010/main" val="2466524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dekollage">
    <p:spTree>
      <p:nvGrpSpPr>
        <p:cNvPr id="1" name=""/>
        <p:cNvGrpSpPr/>
        <p:nvPr/>
      </p:nvGrpSpPr>
      <p:grpSpPr>
        <a:xfrm>
          <a:off x="0" y="0"/>
          <a:ext cx="0" cy="0"/>
          <a:chOff x="0" y="0"/>
          <a:chExt cx="0" cy="0"/>
        </a:xfrm>
      </p:grpSpPr>
      <p:pic>
        <p:nvPicPr>
          <p:cNvPr id="2" name="Bilde 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 y="8676044"/>
            <a:ext cx="17343965" cy="1077556"/>
          </a:xfrm>
          <a:prstGeom prst="rect">
            <a:avLst/>
          </a:prstGeom>
        </p:spPr>
      </p:pic>
      <p:sp>
        <p:nvSpPr>
          <p:cNvPr id="9" name="Plassholder for bilde 8"/>
          <p:cNvSpPr>
            <a:spLocks noGrp="1"/>
          </p:cNvSpPr>
          <p:nvPr>
            <p:ph type="pic" sz="quarter" idx="13"/>
          </p:nvPr>
        </p:nvSpPr>
        <p:spPr>
          <a:xfrm>
            <a:off x="11684958" y="0"/>
            <a:ext cx="5655305" cy="4237666"/>
          </a:xfrm>
          <a:solidFill>
            <a:schemeClr val="bg1">
              <a:lumMod val="50000"/>
            </a:schemeClr>
          </a:solidFill>
        </p:spPr>
        <p:txBody>
          <a:bodyPr tIns="1074780" anchor="t" anchorCtr="1"/>
          <a:lstStyle>
            <a:lvl1pPr marL="0" indent="0">
              <a:buNone/>
              <a:defRPr/>
            </a:lvl1pPr>
          </a:lstStyle>
          <a:p>
            <a:r>
              <a:rPr lang="nb-NO"/>
              <a:t>Klikk på ikonet for å legge til et bilde</a:t>
            </a:r>
            <a:endParaRPr lang="nb-NO" dirty="0"/>
          </a:p>
        </p:txBody>
      </p:sp>
      <p:sp>
        <p:nvSpPr>
          <p:cNvPr id="8" name="Plassholder for bilde 8"/>
          <p:cNvSpPr>
            <a:spLocks noGrp="1"/>
          </p:cNvSpPr>
          <p:nvPr>
            <p:ph type="pic" sz="quarter" idx="14"/>
          </p:nvPr>
        </p:nvSpPr>
        <p:spPr>
          <a:xfrm>
            <a:off x="0" y="0"/>
            <a:ext cx="11348741" cy="8676042"/>
          </a:xfrm>
          <a:solidFill>
            <a:schemeClr val="bg1">
              <a:lumMod val="50000"/>
            </a:schemeClr>
          </a:solidFill>
        </p:spPr>
        <p:txBody>
          <a:bodyPr tIns="1074780" anchor="t" anchorCtr="1"/>
          <a:lstStyle>
            <a:lvl1pPr marL="0" indent="0">
              <a:buNone/>
              <a:defRPr/>
            </a:lvl1pPr>
          </a:lstStyle>
          <a:p>
            <a:r>
              <a:rPr lang="nb-NO"/>
              <a:t>Klikk på ikonet for å legge til et bilde</a:t>
            </a:r>
            <a:endParaRPr lang="nb-NO" dirty="0"/>
          </a:p>
        </p:txBody>
      </p:sp>
      <p:sp>
        <p:nvSpPr>
          <p:cNvPr id="10" name="Plassholder for bilde 8"/>
          <p:cNvSpPr>
            <a:spLocks noGrp="1"/>
          </p:cNvSpPr>
          <p:nvPr>
            <p:ph type="pic" sz="quarter" idx="15"/>
          </p:nvPr>
        </p:nvSpPr>
        <p:spPr>
          <a:xfrm>
            <a:off x="11684958" y="4469258"/>
            <a:ext cx="5655305" cy="4206786"/>
          </a:xfrm>
          <a:solidFill>
            <a:schemeClr val="bg1">
              <a:lumMod val="50000"/>
            </a:schemeClr>
          </a:solidFill>
        </p:spPr>
        <p:txBody>
          <a:bodyPr tIns="1074780" anchor="t" anchorCtr="1"/>
          <a:lstStyle>
            <a:lvl1pPr marL="0" indent="0">
              <a:buNone/>
              <a:defRPr/>
            </a:lvl1pPr>
          </a:lstStyle>
          <a:p>
            <a:r>
              <a:rPr lang="nb-NO"/>
              <a:t>Klikk på ikonet for å legge til et bilde</a:t>
            </a:r>
            <a:endParaRPr lang="nb-NO" dirty="0"/>
          </a:p>
        </p:txBody>
      </p:sp>
      <p:sp>
        <p:nvSpPr>
          <p:cNvPr id="3" name="Plassholder for dato 2"/>
          <p:cNvSpPr>
            <a:spLocks noGrp="1"/>
          </p:cNvSpPr>
          <p:nvPr>
            <p:ph type="dt" sz="half" idx="16"/>
          </p:nvPr>
        </p:nvSpPr>
        <p:spPr/>
        <p:txBody>
          <a:bodyPr/>
          <a:lstStyle>
            <a:lvl1pPr>
              <a:defRPr>
                <a:solidFill>
                  <a:schemeClr val="bg1"/>
                </a:solidFill>
              </a:defRPr>
            </a:lvl1pPr>
          </a:lstStyle>
          <a:p>
            <a:fld id="{7CD305A6-5B15-4E02-BA35-4E81D2166CB3}" type="datetime5">
              <a:rPr lang="nb-NO" smtClean="0"/>
              <a:t>8. sep. 2020</a:t>
            </a:fld>
            <a:endParaRPr lang="nb-NO" dirty="0"/>
          </a:p>
        </p:txBody>
      </p:sp>
      <p:sp>
        <p:nvSpPr>
          <p:cNvPr id="11" name="Plassholder for lysbildenummer 10"/>
          <p:cNvSpPr>
            <a:spLocks noGrp="1"/>
          </p:cNvSpPr>
          <p:nvPr>
            <p:ph type="sldNum" sz="quarter" idx="18"/>
          </p:nvPr>
        </p:nvSpPr>
        <p:spPr/>
        <p:txBody>
          <a:bodyPr/>
          <a:lstStyle>
            <a:lvl1pPr>
              <a:defRPr>
                <a:solidFill>
                  <a:schemeClr val="bg1"/>
                </a:solidFill>
              </a:defRPr>
            </a:lvl1pPr>
          </a:lstStyle>
          <a:p>
            <a:r>
              <a:rPr lang="nb-NO"/>
              <a:t>s. </a:t>
            </a:r>
            <a:fld id="{5F8FD6B4-58B5-43C5-B039-597B97180BAF}"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14947" y="8872694"/>
            <a:ext cx="2171863" cy="651901"/>
          </a:xfrm>
          <a:prstGeom prst="rect">
            <a:avLst/>
          </a:prstGeom>
        </p:spPr>
      </p:pic>
      <p:sp>
        <p:nvSpPr>
          <p:cNvPr id="13" name="Plassholder for tekst 3"/>
          <p:cNvSpPr>
            <a:spLocks noGrp="1"/>
          </p:cNvSpPr>
          <p:nvPr>
            <p:ph type="body" sz="quarter" idx="19"/>
          </p:nvPr>
        </p:nvSpPr>
        <p:spPr>
          <a:xfrm>
            <a:off x="2611561" y="9128015"/>
            <a:ext cx="10240980" cy="153888"/>
          </a:xfrm>
        </p:spPr>
        <p:txBody>
          <a:bodyPr anchor="ctr">
            <a:normAutofit/>
          </a:bodyPr>
          <a:lstStyle>
            <a:lvl1pPr marL="0" indent="0">
              <a:buNone/>
              <a:defRPr lang="nb-NO" sz="1000" kern="1200" dirty="0">
                <a:solidFill>
                  <a:schemeClr val="bg1"/>
                </a:solidFill>
                <a:latin typeface="+mn-lt"/>
                <a:ea typeface="+mn-ea"/>
                <a:cs typeface="+mn-cs"/>
              </a:defRPr>
            </a:lvl1pPr>
          </a:lstStyle>
          <a:p>
            <a:pPr lvl="0"/>
            <a:r>
              <a:rPr lang="nb-NO"/>
              <a:t>Klikk for å redigere tekststiler i malen</a:t>
            </a:r>
          </a:p>
        </p:txBody>
      </p:sp>
    </p:spTree>
    <p:extLst>
      <p:ext uri="{BB962C8B-B14F-4D97-AF65-F5344CB8AC3E}">
        <p14:creationId xmlns:p14="http://schemas.microsoft.com/office/powerpoint/2010/main" val="2780355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Avslutning">
    <p:spTree>
      <p:nvGrpSpPr>
        <p:cNvPr id="1" name=""/>
        <p:cNvGrpSpPr/>
        <p:nvPr/>
      </p:nvGrpSpPr>
      <p:grpSpPr>
        <a:xfrm>
          <a:off x="0" y="0"/>
          <a:ext cx="0" cy="0"/>
          <a:chOff x="0" y="0"/>
          <a:chExt cx="0" cy="0"/>
        </a:xfrm>
      </p:grpSpPr>
      <p:sp>
        <p:nvSpPr>
          <p:cNvPr id="3" name="TekstSylinder 2"/>
          <p:cNvSpPr txBox="1"/>
          <p:nvPr userDrawn="1"/>
        </p:nvSpPr>
        <p:spPr>
          <a:xfrm>
            <a:off x="5287241" y="8424850"/>
            <a:ext cx="6765782" cy="270575"/>
          </a:xfrm>
          <a:prstGeom prst="rect">
            <a:avLst/>
          </a:prstGeom>
          <a:noFill/>
        </p:spPr>
        <p:txBody>
          <a:bodyPr wrap="square" lIns="54599" tIns="27299" rIns="54599" bIns="27299" rtlCol="0">
            <a:spAutoFit/>
          </a:bodyPr>
          <a:lstStyle/>
          <a:p>
            <a:pPr algn="ctr"/>
            <a:r>
              <a:rPr lang="nb-NO" sz="1400" dirty="0">
                <a:solidFill>
                  <a:schemeClr val="bg1"/>
                </a:solidFill>
              </a:rPr>
              <a:t>23 35 69 00 | post@regnskapnorge.no | regnskapnorge.no</a:t>
            </a:r>
          </a:p>
        </p:txBody>
      </p:sp>
      <p:pic>
        <p:nvPicPr>
          <p:cNvPr id="4" name="Bilde 3">
            <a:extLst>
              <a:ext uri="{FF2B5EF4-FFF2-40B4-BE49-F238E27FC236}">
                <a16:creationId xmlns:a16="http://schemas.microsoft.com/office/drawing/2014/main" id="{33DC44CF-F703-4412-8865-92A4B4FA835A}"/>
              </a:ext>
            </a:extLst>
          </p:cNvPr>
          <p:cNvPicPr>
            <a:picLocks noChangeAspect="1"/>
          </p:cNvPicPr>
          <p:nvPr userDrawn="1"/>
        </p:nvPicPr>
        <p:blipFill>
          <a:blip r:embed="rId2"/>
          <a:stretch>
            <a:fillRect/>
          </a:stretch>
        </p:blipFill>
        <p:spPr>
          <a:xfrm>
            <a:off x="1" y="1"/>
            <a:ext cx="17339732" cy="9753599"/>
          </a:xfrm>
          <a:prstGeom prst="rect">
            <a:avLst/>
          </a:prstGeom>
        </p:spPr>
      </p:pic>
    </p:spTree>
    <p:extLst>
      <p:ext uri="{BB962C8B-B14F-4D97-AF65-F5344CB8AC3E}">
        <p14:creationId xmlns:p14="http://schemas.microsoft.com/office/powerpoint/2010/main" val="2526075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8" name="Plassholder for tekst 2"/>
          <p:cNvSpPr>
            <a:spLocks noGrp="1"/>
          </p:cNvSpPr>
          <p:nvPr>
            <p:ph idx="1"/>
          </p:nvPr>
        </p:nvSpPr>
        <p:spPr>
          <a:xfrm>
            <a:off x="896199" y="2789767"/>
            <a:ext cx="7552722" cy="5876919"/>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ekst 2"/>
          <p:cNvSpPr>
            <a:spLocks noGrp="1"/>
          </p:cNvSpPr>
          <p:nvPr>
            <p:ph idx="13"/>
          </p:nvPr>
        </p:nvSpPr>
        <p:spPr>
          <a:xfrm>
            <a:off x="8891344" y="2789766"/>
            <a:ext cx="7552722" cy="5876919"/>
          </a:xfrm>
          <a:prstGeom prst="rect">
            <a:avLst/>
          </a:prstGeom>
        </p:spPr>
        <p:txBody>
          <a:bodyPr vert="horz" lIns="0" tIns="0" rIns="0" bIns="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dato 9"/>
          <p:cNvSpPr>
            <a:spLocks noGrp="1"/>
          </p:cNvSpPr>
          <p:nvPr>
            <p:ph type="dt" sz="half" idx="14"/>
          </p:nvPr>
        </p:nvSpPr>
        <p:spPr/>
        <p:txBody>
          <a:bodyPr/>
          <a:lstStyle/>
          <a:p>
            <a:fld id="{84051199-0430-4CFE-AF9C-ED65B49F8985}" type="datetime5">
              <a:rPr lang="nb-NO" smtClean="0"/>
              <a:t>8. sep. 2020</a:t>
            </a:fld>
            <a:endParaRPr lang="nb-NO" dirty="0"/>
          </a:p>
        </p:txBody>
      </p:sp>
      <p:sp>
        <p:nvSpPr>
          <p:cNvPr id="12" name="Plassholder for lysbildenummer 11"/>
          <p:cNvSpPr>
            <a:spLocks noGrp="1"/>
          </p:cNvSpPr>
          <p:nvPr>
            <p:ph type="sldNum" sz="quarter" idx="16"/>
          </p:nvPr>
        </p:nvSpPr>
        <p:spPr/>
        <p:txBody>
          <a:bodyPr/>
          <a:lstStyle/>
          <a:p>
            <a:r>
              <a:rPr lang="nb-NO"/>
              <a:t>s. </a:t>
            </a:r>
            <a:fld id="{5F8FD6B4-58B5-43C5-B039-597B97180BAF}" type="slidenum">
              <a:rPr lang="nb-NO" smtClean="0"/>
              <a:pPr/>
              <a:t>‹#›</a:t>
            </a:fld>
            <a:endParaRPr lang="nb-NO" dirty="0"/>
          </a:p>
        </p:txBody>
      </p:sp>
      <p:sp>
        <p:nvSpPr>
          <p:cNvPr id="14" name="Plassholder for tekst 3"/>
          <p:cNvSpPr>
            <a:spLocks noGrp="1"/>
          </p:cNvSpPr>
          <p:nvPr>
            <p:ph type="body" sz="quarter" idx="19"/>
          </p:nvPr>
        </p:nvSpPr>
        <p:spPr>
          <a:xfrm>
            <a:off x="2611561" y="9128015"/>
            <a:ext cx="10240980" cy="153888"/>
          </a:xfrm>
        </p:spPr>
        <p:txBody>
          <a:bodyPr anchor="ctr">
            <a:normAutofit/>
          </a:bodyPr>
          <a:lstStyle>
            <a:lvl1pPr marL="0" indent="0">
              <a:buNone/>
              <a:defRPr lang="nb-NO" sz="1000" kern="1200" dirty="0">
                <a:solidFill>
                  <a:srgbClr val="4F4F4F"/>
                </a:solidFill>
                <a:latin typeface="+mn-lt"/>
                <a:ea typeface="+mn-ea"/>
                <a:cs typeface="+mn-cs"/>
              </a:defRPr>
            </a:lvl1pPr>
          </a:lstStyle>
          <a:p>
            <a:pPr lvl="0"/>
            <a:r>
              <a:rPr lang="nb-NO"/>
              <a:t>Klikk for å redigere tekststiler i malen</a:t>
            </a:r>
          </a:p>
        </p:txBody>
      </p:sp>
      <p:sp>
        <p:nvSpPr>
          <p:cNvPr id="11" name="Plassholder for tekst 7"/>
          <p:cNvSpPr>
            <a:spLocks noGrp="1"/>
          </p:cNvSpPr>
          <p:nvPr>
            <p:ph type="body" sz="quarter" idx="20"/>
          </p:nvPr>
        </p:nvSpPr>
        <p:spPr>
          <a:xfrm>
            <a:off x="896199" y="1331323"/>
            <a:ext cx="15547868" cy="861774"/>
          </a:xfrm>
        </p:spPr>
        <p:txBody>
          <a:bodyPr>
            <a:normAutofit/>
          </a:bodyPr>
          <a:lstStyle>
            <a:lvl1pPr marL="0" indent="0">
              <a:buNone/>
              <a:defRPr lang="nb-NO" sz="2800" kern="1200" dirty="0" smtClean="0">
                <a:solidFill>
                  <a:schemeClr val="tx2"/>
                </a:solidFill>
                <a:latin typeface="+mj-lt"/>
                <a:ea typeface="+mj-ea"/>
                <a:cs typeface="+mj-cs"/>
              </a:defRPr>
            </a:lvl1pPr>
          </a:lstStyle>
          <a:p>
            <a:pPr lvl="0"/>
            <a:r>
              <a:rPr lang="nb-NO"/>
              <a:t>Klikk for å redigere tekststiler i malen</a:t>
            </a:r>
          </a:p>
        </p:txBody>
      </p:sp>
    </p:spTree>
    <p:extLst>
      <p:ext uri="{BB962C8B-B14F-4D97-AF65-F5344CB8AC3E}">
        <p14:creationId xmlns:p14="http://schemas.microsoft.com/office/powerpoint/2010/main" val="2285220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14" name="Plassholder for innhold 2"/>
          <p:cNvSpPr>
            <a:spLocks noGrp="1"/>
          </p:cNvSpPr>
          <p:nvPr>
            <p:ph idx="13"/>
          </p:nvPr>
        </p:nvSpPr>
        <p:spPr>
          <a:xfrm>
            <a:off x="896200" y="3435727"/>
            <a:ext cx="7553667" cy="523974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3" name="Plassholder for tekst 2"/>
          <p:cNvSpPr>
            <a:spLocks noGrp="1"/>
          </p:cNvSpPr>
          <p:nvPr>
            <p:ph type="body" idx="1"/>
          </p:nvPr>
        </p:nvSpPr>
        <p:spPr>
          <a:xfrm>
            <a:off x="896199" y="2857353"/>
            <a:ext cx="7553667" cy="353943"/>
          </a:xfrm>
        </p:spPr>
        <p:txBody>
          <a:bodyPr anchor="b">
            <a:spAutoFit/>
          </a:bodyPr>
          <a:lstStyle>
            <a:lvl1pPr marL="0" indent="0">
              <a:buNone/>
              <a:defRPr sz="2300" b="1" u="sng"/>
            </a:lvl1pPr>
            <a:lvl2pPr marL="272994" indent="0">
              <a:buNone/>
              <a:defRPr sz="1200" b="1"/>
            </a:lvl2pPr>
            <a:lvl3pPr marL="545988" indent="0">
              <a:buNone/>
              <a:defRPr sz="1100" b="1"/>
            </a:lvl3pPr>
            <a:lvl4pPr marL="818982" indent="0">
              <a:buNone/>
              <a:defRPr sz="1000" b="1"/>
            </a:lvl4pPr>
            <a:lvl5pPr marL="1091976" indent="0">
              <a:buNone/>
              <a:defRPr sz="1000" b="1"/>
            </a:lvl5pPr>
            <a:lvl6pPr marL="1364971" indent="0">
              <a:buNone/>
              <a:defRPr sz="1000" b="1"/>
            </a:lvl6pPr>
            <a:lvl7pPr marL="1637965" indent="0">
              <a:buNone/>
              <a:defRPr sz="1000" b="1"/>
            </a:lvl7pPr>
            <a:lvl8pPr marL="1910959" indent="0">
              <a:buNone/>
              <a:defRPr sz="1000" b="1"/>
            </a:lvl8pPr>
            <a:lvl9pPr marL="2183953" indent="0">
              <a:buNone/>
              <a:defRPr sz="1000" b="1"/>
            </a:lvl9pPr>
          </a:lstStyle>
          <a:p>
            <a:pPr lvl="0"/>
            <a:r>
              <a:rPr lang="nb-NO"/>
              <a:t>Klikk for å redigere tekststiler i malen</a:t>
            </a:r>
          </a:p>
        </p:txBody>
      </p:sp>
      <p:sp>
        <p:nvSpPr>
          <p:cNvPr id="5" name="Plassholder for tekst 4"/>
          <p:cNvSpPr>
            <a:spLocks noGrp="1"/>
          </p:cNvSpPr>
          <p:nvPr>
            <p:ph type="body" sz="quarter" idx="3"/>
          </p:nvPr>
        </p:nvSpPr>
        <p:spPr>
          <a:xfrm>
            <a:off x="8890400" y="2857353"/>
            <a:ext cx="7553667" cy="353943"/>
          </a:xfrm>
        </p:spPr>
        <p:txBody>
          <a:bodyPr anchor="b">
            <a:spAutoFit/>
          </a:bodyPr>
          <a:lstStyle>
            <a:lvl1pPr marL="0" indent="0">
              <a:buNone/>
              <a:defRPr sz="2300" b="1" u="sng"/>
            </a:lvl1pPr>
            <a:lvl2pPr marL="272994" indent="0">
              <a:buNone/>
              <a:defRPr sz="1200" b="1"/>
            </a:lvl2pPr>
            <a:lvl3pPr marL="545988" indent="0">
              <a:buNone/>
              <a:defRPr sz="1100" b="1"/>
            </a:lvl3pPr>
            <a:lvl4pPr marL="818982" indent="0">
              <a:buNone/>
              <a:defRPr sz="1000" b="1"/>
            </a:lvl4pPr>
            <a:lvl5pPr marL="1091976" indent="0">
              <a:buNone/>
              <a:defRPr sz="1000" b="1"/>
            </a:lvl5pPr>
            <a:lvl6pPr marL="1364971" indent="0">
              <a:buNone/>
              <a:defRPr sz="1000" b="1"/>
            </a:lvl6pPr>
            <a:lvl7pPr marL="1637965" indent="0">
              <a:buNone/>
              <a:defRPr sz="1000" b="1"/>
            </a:lvl7pPr>
            <a:lvl8pPr marL="1910959" indent="0">
              <a:buNone/>
              <a:defRPr sz="1000" b="1"/>
            </a:lvl8pPr>
            <a:lvl9pPr marL="2183953" indent="0">
              <a:buNone/>
              <a:defRPr sz="1000" b="1"/>
            </a:lvl9pPr>
          </a:lstStyle>
          <a:p>
            <a:pPr lvl="0"/>
            <a:r>
              <a:rPr lang="nb-NO"/>
              <a:t>Klikk for å redigere tekststiler i malen</a:t>
            </a:r>
          </a:p>
        </p:txBody>
      </p:sp>
      <p:sp>
        <p:nvSpPr>
          <p:cNvPr id="15" name="Plassholder for innhold 2"/>
          <p:cNvSpPr>
            <a:spLocks noGrp="1"/>
          </p:cNvSpPr>
          <p:nvPr>
            <p:ph idx="14"/>
          </p:nvPr>
        </p:nvSpPr>
        <p:spPr>
          <a:xfrm>
            <a:off x="8890401" y="3435727"/>
            <a:ext cx="7553667" cy="523974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7" name="Plassholder for dato 16"/>
          <p:cNvSpPr>
            <a:spLocks noGrp="1"/>
          </p:cNvSpPr>
          <p:nvPr>
            <p:ph type="dt" sz="half" idx="15"/>
          </p:nvPr>
        </p:nvSpPr>
        <p:spPr/>
        <p:txBody>
          <a:bodyPr/>
          <a:lstStyle/>
          <a:p>
            <a:fld id="{404429C8-54E3-4A47-A5E2-749045B7C31A}" type="datetime5">
              <a:rPr lang="nb-NO" smtClean="0"/>
              <a:t>8. sep. 2020</a:t>
            </a:fld>
            <a:endParaRPr lang="nb-NO" dirty="0"/>
          </a:p>
        </p:txBody>
      </p:sp>
      <p:sp>
        <p:nvSpPr>
          <p:cNvPr id="19" name="Plassholder for lysbildenummer 18"/>
          <p:cNvSpPr>
            <a:spLocks noGrp="1"/>
          </p:cNvSpPr>
          <p:nvPr>
            <p:ph type="sldNum" sz="quarter" idx="17"/>
          </p:nvPr>
        </p:nvSpPr>
        <p:spPr/>
        <p:txBody>
          <a:bodyPr/>
          <a:lstStyle/>
          <a:p>
            <a:r>
              <a:rPr lang="nb-NO"/>
              <a:t>s. </a:t>
            </a:r>
            <a:fld id="{5F8FD6B4-58B5-43C5-B039-597B97180BAF}" type="slidenum">
              <a:rPr lang="nb-NO" smtClean="0"/>
              <a:pPr/>
              <a:t>‹#›</a:t>
            </a:fld>
            <a:endParaRPr lang="nb-NO" dirty="0"/>
          </a:p>
        </p:txBody>
      </p:sp>
      <p:sp>
        <p:nvSpPr>
          <p:cNvPr id="10" name="Plassholder for tekst 3"/>
          <p:cNvSpPr>
            <a:spLocks noGrp="1"/>
          </p:cNvSpPr>
          <p:nvPr>
            <p:ph type="body" sz="quarter" idx="19"/>
          </p:nvPr>
        </p:nvSpPr>
        <p:spPr>
          <a:xfrm>
            <a:off x="2611561" y="9128015"/>
            <a:ext cx="10240980" cy="153888"/>
          </a:xfrm>
        </p:spPr>
        <p:txBody>
          <a:bodyPr anchor="ctr">
            <a:normAutofit/>
          </a:bodyPr>
          <a:lstStyle>
            <a:lvl1pPr marL="0" indent="0">
              <a:buNone/>
              <a:defRPr lang="nb-NO" sz="1000" kern="1200" dirty="0">
                <a:solidFill>
                  <a:srgbClr val="4F4F4F"/>
                </a:solidFill>
                <a:latin typeface="+mn-lt"/>
                <a:ea typeface="+mn-ea"/>
                <a:cs typeface="+mn-cs"/>
              </a:defRPr>
            </a:lvl1pPr>
          </a:lstStyle>
          <a:p>
            <a:pPr lvl="0"/>
            <a:r>
              <a:rPr lang="nb-NO"/>
              <a:t>Klikk for å redigere tekststiler i malen</a:t>
            </a:r>
          </a:p>
        </p:txBody>
      </p:sp>
      <p:sp>
        <p:nvSpPr>
          <p:cNvPr id="11" name="Plassholder for tekst 7"/>
          <p:cNvSpPr>
            <a:spLocks noGrp="1"/>
          </p:cNvSpPr>
          <p:nvPr>
            <p:ph type="body" sz="quarter" idx="20"/>
          </p:nvPr>
        </p:nvSpPr>
        <p:spPr>
          <a:xfrm>
            <a:off x="896199" y="1331323"/>
            <a:ext cx="15547868" cy="861774"/>
          </a:xfrm>
        </p:spPr>
        <p:txBody>
          <a:bodyPr>
            <a:normAutofit/>
          </a:bodyPr>
          <a:lstStyle>
            <a:lvl1pPr marL="0" indent="0">
              <a:buNone/>
              <a:defRPr lang="nb-NO" sz="2800" kern="1200" dirty="0" smtClean="0">
                <a:solidFill>
                  <a:schemeClr val="tx2"/>
                </a:solidFill>
                <a:latin typeface="+mj-lt"/>
                <a:ea typeface="+mj-ea"/>
                <a:cs typeface="+mj-cs"/>
              </a:defRPr>
            </a:lvl1pPr>
          </a:lstStyle>
          <a:p>
            <a:pPr lvl="0"/>
            <a:r>
              <a:rPr lang="nb-NO"/>
              <a:t>Klikk for å redigere tekststiler i malen</a:t>
            </a:r>
          </a:p>
        </p:txBody>
      </p:sp>
    </p:spTree>
    <p:extLst>
      <p:ext uri="{BB962C8B-B14F-4D97-AF65-F5344CB8AC3E}">
        <p14:creationId xmlns:p14="http://schemas.microsoft.com/office/powerpoint/2010/main" val="3458725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6" name="Plassholder for dato 5"/>
          <p:cNvSpPr>
            <a:spLocks noGrp="1"/>
          </p:cNvSpPr>
          <p:nvPr>
            <p:ph type="dt" sz="half" idx="10"/>
          </p:nvPr>
        </p:nvSpPr>
        <p:spPr/>
        <p:txBody>
          <a:bodyPr/>
          <a:lstStyle/>
          <a:p>
            <a:fld id="{4E3F1B7B-C27F-4C74-85B6-D1517CB655B0}" type="datetime5">
              <a:rPr lang="nb-NO" smtClean="0"/>
              <a:t>8. sep. 2020</a:t>
            </a:fld>
            <a:endParaRPr lang="nb-NO" dirty="0"/>
          </a:p>
        </p:txBody>
      </p:sp>
      <p:sp>
        <p:nvSpPr>
          <p:cNvPr id="8" name="Plassholder for lysbildenummer 7"/>
          <p:cNvSpPr>
            <a:spLocks noGrp="1"/>
          </p:cNvSpPr>
          <p:nvPr>
            <p:ph type="sldNum" sz="quarter" idx="12"/>
          </p:nvPr>
        </p:nvSpPr>
        <p:spPr/>
        <p:txBody>
          <a:bodyPr/>
          <a:lstStyle/>
          <a:p>
            <a:r>
              <a:rPr lang="nb-NO"/>
              <a:t>s. </a:t>
            </a:r>
            <a:fld id="{5F8FD6B4-58B5-43C5-B039-597B97180BAF}" type="slidenum">
              <a:rPr lang="nb-NO" smtClean="0"/>
              <a:pPr/>
              <a:t>‹#›</a:t>
            </a:fld>
            <a:endParaRPr lang="nb-NO" dirty="0"/>
          </a:p>
        </p:txBody>
      </p:sp>
      <p:sp>
        <p:nvSpPr>
          <p:cNvPr id="10" name="Plassholder for tekst 3"/>
          <p:cNvSpPr>
            <a:spLocks noGrp="1"/>
          </p:cNvSpPr>
          <p:nvPr>
            <p:ph type="body" sz="quarter" idx="19"/>
          </p:nvPr>
        </p:nvSpPr>
        <p:spPr>
          <a:xfrm>
            <a:off x="2611561" y="9128015"/>
            <a:ext cx="10240980" cy="153888"/>
          </a:xfrm>
        </p:spPr>
        <p:txBody>
          <a:bodyPr anchor="ctr">
            <a:normAutofit/>
          </a:bodyPr>
          <a:lstStyle>
            <a:lvl1pPr marL="0" indent="0">
              <a:buNone/>
              <a:defRPr lang="nb-NO" sz="1000" kern="1200" dirty="0">
                <a:solidFill>
                  <a:srgbClr val="4F4F4F"/>
                </a:solidFill>
                <a:latin typeface="+mn-lt"/>
                <a:ea typeface="+mn-ea"/>
                <a:cs typeface="+mn-cs"/>
              </a:defRPr>
            </a:lvl1pPr>
          </a:lstStyle>
          <a:p>
            <a:pPr lvl="0"/>
            <a:r>
              <a:rPr lang="nb-NO"/>
              <a:t>Klikk for å redigere tekststiler i malen</a:t>
            </a:r>
          </a:p>
        </p:txBody>
      </p:sp>
      <p:sp>
        <p:nvSpPr>
          <p:cNvPr id="7" name="Plassholder for tekst 7"/>
          <p:cNvSpPr>
            <a:spLocks noGrp="1"/>
          </p:cNvSpPr>
          <p:nvPr>
            <p:ph type="body" sz="quarter" idx="20"/>
          </p:nvPr>
        </p:nvSpPr>
        <p:spPr>
          <a:xfrm>
            <a:off x="896199" y="1331323"/>
            <a:ext cx="15547868" cy="861774"/>
          </a:xfrm>
        </p:spPr>
        <p:txBody>
          <a:bodyPr>
            <a:normAutofit/>
          </a:bodyPr>
          <a:lstStyle>
            <a:lvl1pPr marL="0" indent="0">
              <a:buNone/>
              <a:defRPr lang="nb-NO" sz="2800" kern="1200" dirty="0" smtClean="0">
                <a:solidFill>
                  <a:schemeClr val="tx2"/>
                </a:solidFill>
                <a:latin typeface="+mj-lt"/>
                <a:ea typeface="+mj-ea"/>
                <a:cs typeface="+mj-cs"/>
              </a:defRPr>
            </a:lvl1pPr>
          </a:lstStyle>
          <a:p>
            <a:pPr lvl="0"/>
            <a:r>
              <a:rPr lang="nb-NO"/>
              <a:t>Klikk for å redigere tekststiler i malen</a:t>
            </a:r>
          </a:p>
        </p:txBody>
      </p:sp>
    </p:spTree>
    <p:extLst>
      <p:ext uri="{BB962C8B-B14F-4D97-AF65-F5344CB8AC3E}">
        <p14:creationId xmlns:p14="http://schemas.microsoft.com/office/powerpoint/2010/main" val="3087861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F71FA4AF-5792-4272-949F-FD578E931F63}" type="datetime5">
              <a:rPr lang="nb-NO" smtClean="0"/>
              <a:t>8. sep. 2020</a:t>
            </a:fld>
            <a:endParaRPr lang="nb-NO" dirty="0"/>
          </a:p>
        </p:txBody>
      </p:sp>
      <p:sp>
        <p:nvSpPr>
          <p:cNvPr id="7" name="Plassholder for lysbildenummer 6"/>
          <p:cNvSpPr>
            <a:spLocks noGrp="1"/>
          </p:cNvSpPr>
          <p:nvPr>
            <p:ph type="sldNum" sz="quarter" idx="12"/>
          </p:nvPr>
        </p:nvSpPr>
        <p:spPr/>
        <p:txBody>
          <a:bodyPr/>
          <a:lstStyle/>
          <a:p>
            <a:r>
              <a:rPr lang="nb-NO"/>
              <a:t>s. </a:t>
            </a:r>
            <a:fld id="{5F8FD6B4-58B5-43C5-B039-597B97180BAF}" type="slidenum">
              <a:rPr lang="nb-NO" smtClean="0"/>
              <a:pPr/>
              <a:t>‹#›</a:t>
            </a:fld>
            <a:endParaRPr lang="nb-NO" dirty="0"/>
          </a:p>
        </p:txBody>
      </p:sp>
      <p:sp>
        <p:nvSpPr>
          <p:cNvPr id="8" name="Plassholder for tekst 3"/>
          <p:cNvSpPr>
            <a:spLocks noGrp="1"/>
          </p:cNvSpPr>
          <p:nvPr>
            <p:ph type="body" sz="quarter" idx="19"/>
          </p:nvPr>
        </p:nvSpPr>
        <p:spPr>
          <a:xfrm>
            <a:off x="2611561" y="9128015"/>
            <a:ext cx="10240980" cy="153888"/>
          </a:xfrm>
        </p:spPr>
        <p:txBody>
          <a:bodyPr anchor="ctr">
            <a:normAutofit/>
          </a:bodyPr>
          <a:lstStyle>
            <a:lvl1pPr marL="0" indent="0">
              <a:buNone/>
              <a:defRPr lang="nb-NO" sz="1000" kern="1200" dirty="0">
                <a:solidFill>
                  <a:srgbClr val="4F4F4F"/>
                </a:solidFill>
                <a:latin typeface="+mn-lt"/>
                <a:ea typeface="+mn-ea"/>
                <a:cs typeface="+mn-cs"/>
              </a:defRPr>
            </a:lvl1pPr>
          </a:lstStyle>
          <a:p>
            <a:pPr lvl="0"/>
            <a:r>
              <a:rPr lang="nb-NO"/>
              <a:t>Klikk for å redigere tekststiler i malen</a:t>
            </a:r>
          </a:p>
        </p:txBody>
      </p:sp>
    </p:spTree>
    <p:extLst>
      <p:ext uri="{BB962C8B-B14F-4D97-AF65-F5344CB8AC3E}">
        <p14:creationId xmlns:p14="http://schemas.microsoft.com/office/powerpoint/2010/main" val="187693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Forside #2">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stretch>
            <a:fillRect/>
          </a:stretch>
        </p:blipFill>
        <p:spPr>
          <a:xfrm>
            <a:off x="-1125" y="2605"/>
            <a:ext cx="17341390" cy="9750994"/>
          </a:xfrm>
          <a:prstGeom prst="rect">
            <a:avLst/>
          </a:prstGeom>
        </p:spPr>
      </p:pic>
    </p:spTree>
    <p:extLst>
      <p:ext uri="{BB962C8B-B14F-4D97-AF65-F5344CB8AC3E}">
        <p14:creationId xmlns:p14="http://schemas.microsoft.com/office/powerpoint/2010/main" val="173050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Rø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380753B-7DB7-405E-AAF5-A1CE7BF333C2}"/>
              </a:ext>
            </a:extLst>
          </p:cNvPr>
          <p:cNvSpPr/>
          <p:nvPr userDrawn="1"/>
        </p:nvSpPr>
        <p:spPr>
          <a:xfrm>
            <a:off x="0" y="0"/>
            <a:ext cx="17340263" cy="975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Undertittel 2"/>
          <p:cNvSpPr>
            <a:spLocks noGrp="1"/>
          </p:cNvSpPr>
          <p:nvPr>
            <p:ph type="subTitle" idx="1"/>
          </p:nvPr>
        </p:nvSpPr>
        <p:spPr>
          <a:xfrm>
            <a:off x="896198" y="4683546"/>
            <a:ext cx="13005198" cy="371897"/>
          </a:xfrm>
        </p:spPr>
        <p:txBody>
          <a:bodyPr>
            <a:spAutoFit/>
          </a:bodyPr>
          <a:lstStyle>
            <a:lvl1pPr marL="0" indent="0" algn="l">
              <a:lnSpc>
                <a:spcPts val="2866"/>
              </a:lnSpc>
              <a:buNone/>
              <a:defRPr sz="2900">
                <a:solidFill>
                  <a:schemeClr val="bg1"/>
                </a:solidFill>
              </a:defRPr>
            </a:lvl1pPr>
            <a:lvl2pPr marL="272994" indent="0" algn="ctr">
              <a:buNone/>
              <a:defRPr sz="1200"/>
            </a:lvl2pPr>
            <a:lvl3pPr marL="545988" indent="0" algn="ctr">
              <a:buNone/>
              <a:defRPr sz="1100"/>
            </a:lvl3pPr>
            <a:lvl4pPr marL="818982" indent="0" algn="ctr">
              <a:buNone/>
              <a:defRPr sz="1000"/>
            </a:lvl4pPr>
            <a:lvl5pPr marL="1091976" indent="0" algn="ctr">
              <a:buNone/>
              <a:defRPr sz="1000"/>
            </a:lvl5pPr>
            <a:lvl6pPr marL="1364971" indent="0" algn="ctr">
              <a:buNone/>
              <a:defRPr sz="1000"/>
            </a:lvl6pPr>
            <a:lvl7pPr marL="1637965" indent="0" algn="ctr">
              <a:buNone/>
              <a:defRPr sz="1000"/>
            </a:lvl7pPr>
            <a:lvl8pPr marL="1910959" indent="0" algn="ctr">
              <a:buNone/>
              <a:defRPr sz="1000"/>
            </a:lvl8pPr>
            <a:lvl9pPr marL="2183953" indent="0" algn="ctr">
              <a:buNone/>
              <a:defRPr sz="1000"/>
            </a:lvl9pPr>
          </a:lstStyle>
          <a:p>
            <a:r>
              <a:rPr lang="nb-NO"/>
              <a:t>Klikk for å redigere undertittelstil i malen</a:t>
            </a:r>
            <a:endParaRPr lang="nb-NO" dirty="0"/>
          </a:p>
        </p:txBody>
      </p:sp>
      <p:sp>
        <p:nvSpPr>
          <p:cNvPr id="8" name="Plassholder for dato 7"/>
          <p:cNvSpPr>
            <a:spLocks noGrp="1"/>
          </p:cNvSpPr>
          <p:nvPr>
            <p:ph type="dt" sz="half" idx="10"/>
          </p:nvPr>
        </p:nvSpPr>
        <p:spPr/>
        <p:txBody>
          <a:bodyPr/>
          <a:lstStyle>
            <a:lvl1pPr>
              <a:defRPr>
                <a:solidFill>
                  <a:schemeClr val="bg1"/>
                </a:solidFill>
              </a:defRPr>
            </a:lvl1pPr>
          </a:lstStyle>
          <a:p>
            <a:fld id="{6887142F-51C9-40A0-986C-8D790F618908}" type="datetime5">
              <a:rPr lang="nb-NO" smtClean="0"/>
              <a:t>8. sep. 2020</a:t>
            </a:fld>
            <a:endParaRPr lang="nb-NO" dirty="0"/>
          </a:p>
        </p:txBody>
      </p:sp>
      <p:sp>
        <p:nvSpPr>
          <p:cNvPr id="10" name="Plassholder for lysbildenummer 9"/>
          <p:cNvSpPr>
            <a:spLocks noGrp="1"/>
          </p:cNvSpPr>
          <p:nvPr>
            <p:ph type="sldNum" sz="quarter" idx="12"/>
          </p:nvPr>
        </p:nvSpPr>
        <p:spPr/>
        <p:txBody>
          <a:bodyPr/>
          <a:lstStyle>
            <a:lvl1pPr>
              <a:defRPr>
                <a:solidFill>
                  <a:schemeClr val="bg1"/>
                </a:solidFill>
              </a:defRPr>
            </a:lvl1pPr>
          </a:lstStyle>
          <a:p>
            <a:r>
              <a:rPr lang="nb-NO"/>
              <a:t>s. </a:t>
            </a:r>
            <a:fld id="{5F8FD6B4-58B5-43C5-B039-597B97180BAF}" type="slidenum">
              <a:rPr lang="nb-NO" smtClean="0"/>
              <a:pPr/>
              <a:t>‹#›</a:t>
            </a:fld>
            <a:endParaRPr lang="nb-NO" dirty="0"/>
          </a:p>
        </p:txBody>
      </p:sp>
      <p:sp>
        <p:nvSpPr>
          <p:cNvPr id="12" name="Plassholder for tekst 5"/>
          <p:cNvSpPr>
            <a:spLocks noGrp="1"/>
          </p:cNvSpPr>
          <p:nvPr>
            <p:ph type="body" sz="quarter" idx="13"/>
          </p:nvPr>
        </p:nvSpPr>
        <p:spPr>
          <a:xfrm>
            <a:off x="896197" y="3835966"/>
            <a:ext cx="13018748" cy="646331"/>
          </a:xfrm>
        </p:spPr>
        <p:txBody>
          <a:bodyPr anchor="b" anchorCtr="0">
            <a:normAutofit/>
          </a:bodyPr>
          <a:lstStyle>
            <a:lvl1pPr marL="0" indent="0">
              <a:buNone/>
              <a:defRPr lang="nb-NO" sz="4200" b="1" kern="1200" dirty="0">
                <a:solidFill>
                  <a:schemeClr val="bg1"/>
                </a:solidFill>
                <a:latin typeface="+mj-lt"/>
                <a:ea typeface="+mj-ea"/>
                <a:cs typeface="+mj-cs"/>
              </a:defRPr>
            </a:lvl1pPr>
            <a:lvl2pPr>
              <a:defRPr lang="nb-NO" sz="4200" b="1" kern="1200" smtClean="0">
                <a:solidFill>
                  <a:schemeClr val="bg1"/>
                </a:solidFill>
                <a:latin typeface="+mj-lt"/>
                <a:ea typeface="+mj-ea"/>
                <a:cs typeface="+mj-cs"/>
              </a:defRPr>
            </a:lvl2pPr>
          </a:lstStyle>
          <a:p>
            <a:pPr lvl="0"/>
            <a:r>
              <a:rPr lang="nb-NO"/>
              <a:t>Klikk for å redigere tekststiler i malen</a:t>
            </a:r>
          </a:p>
        </p:txBody>
      </p:sp>
      <p:sp>
        <p:nvSpPr>
          <p:cNvPr id="13" name="Plassholder for tekst 3"/>
          <p:cNvSpPr>
            <a:spLocks noGrp="1"/>
          </p:cNvSpPr>
          <p:nvPr>
            <p:ph type="body" sz="quarter" idx="14"/>
          </p:nvPr>
        </p:nvSpPr>
        <p:spPr>
          <a:xfrm>
            <a:off x="2611561" y="9128015"/>
            <a:ext cx="10240980" cy="153888"/>
          </a:xfrm>
        </p:spPr>
        <p:txBody>
          <a:bodyPr anchor="ctr">
            <a:normAutofit/>
          </a:bodyPr>
          <a:lstStyle>
            <a:lvl1pPr marL="0" indent="0">
              <a:buNone/>
              <a:defRPr lang="nb-NO" sz="1000" kern="1200" dirty="0">
                <a:solidFill>
                  <a:schemeClr val="bg1"/>
                </a:solidFill>
                <a:latin typeface="+mn-lt"/>
                <a:ea typeface="+mn-ea"/>
                <a:cs typeface="+mn-cs"/>
              </a:defRPr>
            </a:lvl1pPr>
          </a:lstStyle>
          <a:p>
            <a:pPr lvl="0"/>
            <a:r>
              <a:rPr lang="nb-NO"/>
              <a:t>Klikk for å redigere tekststiler i malen</a:t>
            </a:r>
          </a:p>
        </p:txBody>
      </p:sp>
      <p:pic>
        <p:nvPicPr>
          <p:cNvPr id="5" name="Bilde 4" descr="Et bilde som inneholder sitter, skilt, tegning&#10;&#10;Automatisk generert beskrivelse">
            <a:extLst>
              <a:ext uri="{FF2B5EF4-FFF2-40B4-BE49-F238E27FC236}">
                <a16:creationId xmlns:a16="http://schemas.microsoft.com/office/drawing/2014/main" id="{89C1B270-6AB7-41E4-9EAE-02C4F83207BE}"/>
              </a:ext>
            </a:extLst>
          </p:cNvPr>
          <p:cNvPicPr>
            <a:picLocks noChangeAspect="1"/>
          </p:cNvPicPr>
          <p:nvPr userDrawn="1"/>
        </p:nvPicPr>
        <p:blipFill>
          <a:blip r:embed="rId2"/>
          <a:stretch>
            <a:fillRect/>
          </a:stretch>
        </p:blipFill>
        <p:spPr>
          <a:xfrm>
            <a:off x="14172758" y="8694774"/>
            <a:ext cx="2002133" cy="1001067"/>
          </a:xfrm>
          <a:prstGeom prst="rect">
            <a:avLst/>
          </a:prstGeom>
        </p:spPr>
      </p:pic>
    </p:spTree>
    <p:extLst>
      <p:ext uri="{BB962C8B-B14F-4D97-AF65-F5344CB8AC3E}">
        <p14:creationId xmlns:p14="http://schemas.microsoft.com/office/powerpoint/2010/main" val="60749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Sort/Rød">
    <p:bg>
      <p:bgPr>
        <a:solidFill>
          <a:schemeClr val="tx2"/>
        </a:solidFill>
        <a:effectLst/>
      </p:bgPr>
    </p:bg>
    <p:spTree>
      <p:nvGrpSpPr>
        <p:cNvPr id="1" name=""/>
        <p:cNvGrpSpPr/>
        <p:nvPr/>
      </p:nvGrpSpPr>
      <p:grpSpPr>
        <a:xfrm>
          <a:off x="0" y="0"/>
          <a:ext cx="0" cy="0"/>
          <a:chOff x="0" y="0"/>
          <a:chExt cx="0" cy="0"/>
        </a:xfrm>
      </p:grpSpPr>
      <p:pic>
        <p:nvPicPr>
          <p:cNvPr id="4" name="Bild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3379517"/>
            <a:ext cx="11561417" cy="2300911"/>
          </a:xfrm>
          <a:prstGeom prst="rect">
            <a:avLst/>
          </a:prstGeom>
        </p:spPr>
      </p:pic>
      <p:sp>
        <p:nvSpPr>
          <p:cNvPr id="3" name="Undertittel 2"/>
          <p:cNvSpPr>
            <a:spLocks noGrp="1"/>
          </p:cNvSpPr>
          <p:nvPr>
            <p:ph type="subTitle" idx="1"/>
          </p:nvPr>
        </p:nvSpPr>
        <p:spPr>
          <a:xfrm>
            <a:off x="896198" y="4683546"/>
            <a:ext cx="10352272" cy="371897"/>
          </a:xfrm>
        </p:spPr>
        <p:txBody>
          <a:bodyPr wrap="square">
            <a:normAutofit/>
          </a:bodyPr>
          <a:lstStyle>
            <a:lvl1pPr marL="0" indent="0" algn="l">
              <a:lnSpc>
                <a:spcPts val="2866"/>
              </a:lnSpc>
              <a:buNone/>
              <a:defRPr sz="2900">
                <a:solidFill>
                  <a:schemeClr val="bg1"/>
                </a:solidFill>
              </a:defRPr>
            </a:lvl1pPr>
            <a:lvl2pPr marL="272994" indent="0" algn="ctr">
              <a:buNone/>
              <a:defRPr sz="1200"/>
            </a:lvl2pPr>
            <a:lvl3pPr marL="545988" indent="0" algn="ctr">
              <a:buNone/>
              <a:defRPr sz="1100"/>
            </a:lvl3pPr>
            <a:lvl4pPr marL="818982" indent="0" algn="ctr">
              <a:buNone/>
              <a:defRPr sz="1000"/>
            </a:lvl4pPr>
            <a:lvl5pPr marL="1091976" indent="0" algn="ctr">
              <a:buNone/>
              <a:defRPr sz="1000"/>
            </a:lvl5pPr>
            <a:lvl6pPr marL="1364971" indent="0" algn="ctr">
              <a:buNone/>
              <a:defRPr sz="1000"/>
            </a:lvl6pPr>
            <a:lvl7pPr marL="1637965" indent="0" algn="ctr">
              <a:buNone/>
              <a:defRPr sz="1000"/>
            </a:lvl7pPr>
            <a:lvl8pPr marL="1910959" indent="0" algn="ctr">
              <a:buNone/>
              <a:defRPr sz="1000"/>
            </a:lvl8pPr>
            <a:lvl9pPr marL="2183953" indent="0" algn="ctr">
              <a:buNone/>
              <a:defRPr sz="1000"/>
            </a:lvl9pPr>
          </a:lstStyle>
          <a:p>
            <a:r>
              <a:rPr lang="nb-NO"/>
              <a:t>Klikk for å redigere undertittelstil i malen</a:t>
            </a:r>
            <a:endParaRPr lang="nb-NO" dirty="0"/>
          </a:p>
        </p:txBody>
      </p:sp>
      <p:sp>
        <p:nvSpPr>
          <p:cNvPr id="8" name="Plassholder for dato 7"/>
          <p:cNvSpPr>
            <a:spLocks noGrp="1"/>
          </p:cNvSpPr>
          <p:nvPr>
            <p:ph type="dt" sz="half" idx="10"/>
          </p:nvPr>
        </p:nvSpPr>
        <p:spPr/>
        <p:txBody>
          <a:bodyPr/>
          <a:lstStyle>
            <a:lvl1pPr>
              <a:defRPr>
                <a:solidFill>
                  <a:schemeClr val="bg1"/>
                </a:solidFill>
              </a:defRPr>
            </a:lvl1pPr>
          </a:lstStyle>
          <a:p>
            <a:fld id="{04C64301-2F06-48A0-B20F-D5C7F319B7C1}" type="datetime5">
              <a:rPr lang="nb-NO" smtClean="0"/>
              <a:t>8. sep. 2020</a:t>
            </a:fld>
            <a:endParaRPr lang="nb-NO" dirty="0"/>
          </a:p>
        </p:txBody>
      </p:sp>
      <p:sp>
        <p:nvSpPr>
          <p:cNvPr id="10" name="Plassholder for lysbildenummer 9"/>
          <p:cNvSpPr>
            <a:spLocks noGrp="1"/>
          </p:cNvSpPr>
          <p:nvPr>
            <p:ph type="sldNum" sz="quarter" idx="12"/>
          </p:nvPr>
        </p:nvSpPr>
        <p:spPr/>
        <p:txBody>
          <a:bodyPr/>
          <a:lstStyle>
            <a:lvl1pPr>
              <a:defRPr>
                <a:solidFill>
                  <a:schemeClr val="bg1"/>
                </a:solidFill>
              </a:defRPr>
            </a:lvl1pPr>
          </a:lstStyle>
          <a:p>
            <a:r>
              <a:rPr lang="nb-NO"/>
              <a:t>s. </a:t>
            </a:r>
            <a:fld id="{5F8FD6B4-58B5-43C5-B039-597B97180BAF}" type="slidenum">
              <a:rPr lang="nb-NO" smtClean="0"/>
              <a:pPr/>
              <a:t>‹#›</a:t>
            </a:fld>
            <a:endParaRPr lang="nb-NO" dirty="0"/>
          </a:p>
        </p:txBody>
      </p:sp>
      <p:pic>
        <p:nvPicPr>
          <p:cNvPr id="12" name="Bild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269250" y="8872695"/>
            <a:ext cx="1807892" cy="655219"/>
          </a:xfrm>
          <a:prstGeom prst="rect">
            <a:avLst/>
          </a:prstGeom>
        </p:spPr>
      </p:pic>
      <p:sp>
        <p:nvSpPr>
          <p:cNvPr id="13" name="Plassholder for tekst 5"/>
          <p:cNvSpPr>
            <a:spLocks noGrp="1"/>
          </p:cNvSpPr>
          <p:nvPr>
            <p:ph type="body" sz="quarter" idx="13"/>
          </p:nvPr>
        </p:nvSpPr>
        <p:spPr>
          <a:xfrm>
            <a:off x="896198" y="3835966"/>
            <a:ext cx="10352272" cy="646331"/>
          </a:xfrm>
        </p:spPr>
        <p:txBody>
          <a:bodyPr anchor="b" anchorCtr="0">
            <a:normAutofit/>
          </a:bodyPr>
          <a:lstStyle>
            <a:lvl1pPr marL="0" indent="0">
              <a:buNone/>
              <a:defRPr lang="nb-NO" sz="4200" b="1" kern="1200" dirty="0">
                <a:solidFill>
                  <a:schemeClr val="bg1"/>
                </a:solidFill>
                <a:latin typeface="+mj-lt"/>
                <a:ea typeface="+mj-ea"/>
                <a:cs typeface="+mj-cs"/>
              </a:defRPr>
            </a:lvl1pPr>
            <a:lvl2pPr>
              <a:defRPr lang="nb-NO" sz="4200" b="1" kern="1200" smtClean="0">
                <a:solidFill>
                  <a:schemeClr val="bg1"/>
                </a:solidFill>
                <a:latin typeface="+mj-lt"/>
                <a:ea typeface="+mj-ea"/>
                <a:cs typeface="+mj-cs"/>
              </a:defRPr>
            </a:lvl2pPr>
          </a:lstStyle>
          <a:p>
            <a:pPr lvl="0"/>
            <a:r>
              <a:rPr lang="nb-NO"/>
              <a:t>Klikk for å redigere tekststiler i malen</a:t>
            </a:r>
          </a:p>
        </p:txBody>
      </p:sp>
      <p:sp>
        <p:nvSpPr>
          <p:cNvPr id="14" name="Plassholder for tekst 3"/>
          <p:cNvSpPr>
            <a:spLocks noGrp="1"/>
          </p:cNvSpPr>
          <p:nvPr>
            <p:ph type="body" sz="quarter" idx="14"/>
          </p:nvPr>
        </p:nvSpPr>
        <p:spPr>
          <a:xfrm>
            <a:off x="2611561" y="9128015"/>
            <a:ext cx="10240980" cy="153888"/>
          </a:xfrm>
        </p:spPr>
        <p:txBody>
          <a:bodyPr anchor="ctr">
            <a:normAutofit/>
          </a:bodyPr>
          <a:lstStyle>
            <a:lvl1pPr marL="0" indent="0">
              <a:buNone/>
              <a:defRPr lang="nb-NO" sz="1000" kern="1200" dirty="0">
                <a:solidFill>
                  <a:schemeClr val="bg1"/>
                </a:solidFill>
                <a:latin typeface="+mn-lt"/>
                <a:ea typeface="+mn-ea"/>
                <a:cs typeface="+mn-cs"/>
              </a:defRPr>
            </a:lvl1pPr>
          </a:lstStyle>
          <a:p>
            <a:pPr lvl="0"/>
            <a:r>
              <a:rPr lang="nb-NO"/>
              <a:t>Klikk for å redigere tekststiler i malen</a:t>
            </a:r>
          </a:p>
        </p:txBody>
      </p:sp>
    </p:spTree>
    <p:extLst>
      <p:ext uri="{BB962C8B-B14F-4D97-AF65-F5344CB8AC3E}">
        <p14:creationId xmlns:p14="http://schemas.microsoft.com/office/powerpoint/2010/main" val="101304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Bilde/Rød">
    <p:bg>
      <p:bgPr>
        <a:solidFill>
          <a:schemeClr val="bg1"/>
        </a:solidFill>
        <a:effectLst/>
      </p:bgPr>
    </p:bg>
    <p:spTree>
      <p:nvGrpSpPr>
        <p:cNvPr id="1" name=""/>
        <p:cNvGrpSpPr/>
        <p:nvPr/>
      </p:nvGrpSpPr>
      <p:grpSpPr>
        <a:xfrm>
          <a:off x="0" y="0"/>
          <a:ext cx="0" cy="0"/>
          <a:chOff x="0" y="0"/>
          <a:chExt cx="0" cy="0"/>
        </a:xfrm>
      </p:grpSpPr>
      <p:sp>
        <p:nvSpPr>
          <p:cNvPr id="14" name="Plassholder for bilde 8"/>
          <p:cNvSpPr>
            <a:spLocks noGrp="1"/>
          </p:cNvSpPr>
          <p:nvPr>
            <p:ph type="pic" sz="quarter" idx="13"/>
          </p:nvPr>
        </p:nvSpPr>
        <p:spPr>
          <a:xfrm>
            <a:off x="1" y="3"/>
            <a:ext cx="17340263" cy="8666683"/>
          </a:xfrm>
          <a:solidFill>
            <a:schemeClr val="bg1">
              <a:lumMod val="50000"/>
            </a:schemeClr>
          </a:solidFill>
        </p:spPr>
        <p:txBody>
          <a:bodyPr tIns="1074780" anchor="t" anchorCtr="1"/>
          <a:lstStyle>
            <a:lvl1pPr marL="0" indent="0">
              <a:buNone/>
              <a:defRPr/>
            </a:lvl1pPr>
          </a:lstStyle>
          <a:p>
            <a:r>
              <a:rPr lang="nb-NO"/>
              <a:t>Klikk på ikonet for å legge til et bilde</a:t>
            </a:r>
            <a:endParaRPr lang="nb-NO" dirty="0"/>
          </a:p>
        </p:txBody>
      </p:sp>
      <p:sp>
        <p:nvSpPr>
          <p:cNvPr id="5" name="Plassholder for tekst 4"/>
          <p:cNvSpPr>
            <a:spLocks noGrp="1"/>
          </p:cNvSpPr>
          <p:nvPr>
            <p:ph type="body" sz="quarter" idx="14" hasCustomPrompt="1"/>
          </p:nvPr>
        </p:nvSpPr>
        <p:spPr>
          <a:xfrm>
            <a:off x="0" y="5328666"/>
            <a:ext cx="11561417" cy="2304000"/>
          </a:xfrm>
          <a:blipFill dpi="0" rotWithShape="1">
            <a:blip r:embed="rId2">
              <a:extLst>
                <a:ext uri="{28A0092B-C50C-407E-A947-70E740481C1C}">
                  <a14:useLocalDpi xmlns:a14="http://schemas.microsoft.com/office/drawing/2010/main" val="0"/>
                </a:ext>
              </a:extLst>
            </a:blip>
            <a:srcRect/>
            <a:stretch>
              <a:fillRect/>
            </a:stretch>
          </a:blipFill>
        </p:spPr>
        <p:txBody>
          <a:bodyPr>
            <a:noAutofit/>
          </a:bodyPr>
          <a:lstStyle>
            <a:lvl1pPr marL="0" indent="0">
              <a:buNone/>
              <a:defRPr sz="100" baseline="0"/>
            </a:lvl1pPr>
          </a:lstStyle>
          <a:p>
            <a:pPr lvl="0"/>
            <a:r>
              <a:rPr lang="nb-NO" dirty="0"/>
              <a:t> </a:t>
            </a:r>
          </a:p>
        </p:txBody>
      </p:sp>
      <p:sp>
        <p:nvSpPr>
          <p:cNvPr id="3" name="Undertittel 2"/>
          <p:cNvSpPr>
            <a:spLocks noGrp="1"/>
          </p:cNvSpPr>
          <p:nvPr>
            <p:ph type="subTitle" idx="1"/>
          </p:nvPr>
        </p:nvSpPr>
        <p:spPr>
          <a:xfrm>
            <a:off x="896198" y="6692078"/>
            <a:ext cx="10352272" cy="371897"/>
          </a:xfrm>
        </p:spPr>
        <p:txBody>
          <a:bodyPr wrap="square">
            <a:normAutofit/>
          </a:bodyPr>
          <a:lstStyle>
            <a:lvl1pPr marL="0" indent="0" algn="l">
              <a:lnSpc>
                <a:spcPts val="2866"/>
              </a:lnSpc>
              <a:buNone/>
              <a:defRPr sz="2900">
                <a:solidFill>
                  <a:schemeClr val="bg1"/>
                </a:solidFill>
              </a:defRPr>
            </a:lvl1pPr>
            <a:lvl2pPr marL="272994" indent="0" algn="ctr">
              <a:buNone/>
              <a:defRPr sz="1200"/>
            </a:lvl2pPr>
            <a:lvl3pPr marL="545988" indent="0" algn="ctr">
              <a:buNone/>
              <a:defRPr sz="1100"/>
            </a:lvl3pPr>
            <a:lvl4pPr marL="818982" indent="0" algn="ctr">
              <a:buNone/>
              <a:defRPr sz="1000"/>
            </a:lvl4pPr>
            <a:lvl5pPr marL="1091976" indent="0" algn="ctr">
              <a:buNone/>
              <a:defRPr sz="1000"/>
            </a:lvl5pPr>
            <a:lvl6pPr marL="1364971" indent="0" algn="ctr">
              <a:buNone/>
              <a:defRPr sz="1000"/>
            </a:lvl6pPr>
            <a:lvl7pPr marL="1637965" indent="0" algn="ctr">
              <a:buNone/>
              <a:defRPr sz="1000"/>
            </a:lvl7pPr>
            <a:lvl8pPr marL="1910959" indent="0" algn="ctr">
              <a:buNone/>
              <a:defRPr sz="1000"/>
            </a:lvl8pPr>
            <a:lvl9pPr marL="2183953" indent="0" algn="ctr">
              <a:buNone/>
              <a:defRPr sz="1000"/>
            </a:lvl9pPr>
          </a:lstStyle>
          <a:p>
            <a:r>
              <a:rPr lang="nb-NO"/>
              <a:t>Klikk for å redigere undertittelstil i malen</a:t>
            </a:r>
            <a:endParaRPr lang="nb-NO" dirty="0"/>
          </a:p>
        </p:txBody>
      </p:sp>
      <p:sp>
        <p:nvSpPr>
          <p:cNvPr id="6" name="Plassholder for dato 5"/>
          <p:cNvSpPr>
            <a:spLocks noGrp="1"/>
          </p:cNvSpPr>
          <p:nvPr>
            <p:ph type="dt" sz="half" idx="15"/>
          </p:nvPr>
        </p:nvSpPr>
        <p:spPr/>
        <p:txBody>
          <a:bodyPr/>
          <a:lstStyle/>
          <a:p>
            <a:fld id="{D20BD4B4-6FF9-4122-ABE5-9DD4CC1A47A1}" type="datetime5">
              <a:rPr lang="nb-NO" smtClean="0"/>
              <a:t>8. sep. 2020</a:t>
            </a:fld>
            <a:endParaRPr lang="nb-NO" dirty="0"/>
          </a:p>
        </p:txBody>
      </p:sp>
      <p:sp>
        <p:nvSpPr>
          <p:cNvPr id="15" name="Plassholder for lysbildenummer 14"/>
          <p:cNvSpPr>
            <a:spLocks noGrp="1"/>
          </p:cNvSpPr>
          <p:nvPr>
            <p:ph type="sldNum" sz="quarter" idx="17"/>
          </p:nvPr>
        </p:nvSpPr>
        <p:spPr/>
        <p:txBody>
          <a:bodyPr/>
          <a:lstStyle/>
          <a:p>
            <a:r>
              <a:rPr lang="nb-NO"/>
              <a:t>s. </a:t>
            </a:r>
            <a:fld id="{5F8FD6B4-58B5-43C5-B039-597B97180BAF}" type="slidenum">
              <a:rPr lang="nb-NO" smtClean="0"/>
              <a:pPr/>
              <a:t>‹#›</a:t>
            </a:fld>
            <a:endParaRPr lang="nb-NO" dirty="0"/>
          </a:p>
        </p:txBody>
      </p:sp>
      <p:sp>
        <p:nvSpPr>
          <p:cNvPr id="10" name="Plassholder for tekst 5"/>
          <p:cNvSpPr>
            <a:spLocks noGrp="1"/>
          </p:cNvSpPr>
          <p:nvPr>
            <p:ph type="body" sz="quarter" idx="18"/>
          </p:nvPr>
        </p:nvSpPr>
        <p:spPr>
          <a:xfrm>
            <a:off x="896198" y="5853718"/>
            <a:ext cx="10352272" cy="646331"/>
          </a:xfrm>
        </p:spPr>
        <p:txBody>
          <a:bodyPr anchor="b" anchorCtr="0">
            <a:normAutofit/>
          </a:bodyPr>
          <a:lstStyle>
            <a:lvl1pPr marL="0" indent="0">
              <a:buNone/>
              <a:defRPr lang="nb-NO" sz="4200" b="1" kern="1200" dirty="0">
                <a:solidFill>
                  <a:schemeClr val="bg1"/>
                </a:solidFill>
                <a:latin typeface="+mj-lt"/>
                <a:ea typeface="+mj-ea"/>
                <a:cs typeface="+mj-cs"/>
              </a:defRPr>
            </a:lvl1pPr>
            <a:lvl2pPr>
              <a:defRPr lang="nb-NO" sz="4200" b="1" kern="1200" smtClean="0">
                <a:solidFill>
                  <a:schemeClr val="bg1"/>
                </a:solidFill>
                <a:latin typeface="+mj-lt"/>
                <a:ea typeface="+mj-ea"/>
                <a:cs typeface="+mj-cs"/>
              </a:defRPr>
            </a:lvl2pPr>
          </a:lstStyle>
          <a:p>
            <a:pPr lvl="0"/>
            <a:r>
              <a:rPr lang="nb-NO"/>
              <a:t>Klikk for å redigere tekststiler i malen</a:t>
            </a:r>
          </a:p>
        </p:txBody>
      </p:sp>
      <p:sp>
        <p:nvSpPr>
          <p:cNvPr id="9" name="Plassholder for tekst 3"/>
          <p:cNvSpPr>
            <a:spLocks noGrp="1"/>
          </p:cNvSpPr>
          <p:nvPr>
            <p:ph type="body" sz="quarter" idx="19"/>
          </p:nvPr>
        </p:nvSpPr>
        <p:spPr>
          <a:xfrm>
            <a:off x="2611561" y="9128015"/>
            <a:ext cx="10240980" cy="153888"/>
          </a:xfrm>
        </p:spPr>
        <p:txBody>
          <a:bodyPr anchor="ctr">
            <a:normAutofit/>
          </a:bodyPr>
          <a:lstStyle>
            <a:lvl1pPr marL="0" indent="0">
              <a:buNone/>
              <a:defRPr lang="nb-NO" sz="1000" kern="1200" dirty="0">
                <a:solidFill>
                  <a:srgbClr val="4F4F4F"/>
                </a:solidFill>
                <a:latin typeface="+mn-lt"/>
                <a:ea typeface="+mn-ea"/>
                <a:cs typeface="+mn-cs"/>
              </a:defRPr>
            </a:lvl1pPr>
          </a:lstStyle>
          <a:p>
            <a:pPr lvl="0"/>
            <a:r>
              <a:rPr lang="nb-NO"/>
              <a:t>Klikk for å redigere tekststiler i malen</a:t>
            </a:r>
          </a:p>
        </p:txBody>
      </p:sp>
    </p:spTree>
    <p:extLst>
      <p:ext uri="{BB962C8B-B14F-4D97-AF65-F5344CB8AC3E}">
        <p14:creationId xmlns:p14="http://schemas.microsoft.com/office/powerpoint/2010/main" val="314622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2F51CF0E-A567-4608-89F1-741ADD95457B}" type="datetime5">
              <a:rPr lang="nb-NO" smtClean="0"/>
              <a:t>8. sep. 2020</a:t>
            </a:fld>
            <a:endParaRPr lang="nb-NO" dirty="0"/>
          </a:p>
        </p:txBody>
      </p:sp>
      <p:sp>
        <p:nvSpPr>
          <p:cNvPr id="9" name="Plassholder for lysbildenummer 8"/>
          <p:cNvSpPr>
            <a:spLocks noGrp="1"/>
          </p:cNvSpPr>
          <p:nvPr>
            <p:ph type="sldNum" sz="quarter" idx="12"/>
          </p:nvPr>
        </p:nvSpPr>
        <p:spPr/>
        <p:txBody>
          <a:bodyPr/>
          <a:lstStyle/>
          <a:p>
            <a:r>
              <a:rPr lang="nb-NO"/>
              <a:t>s. </a:t>
            </a:r>
            <a:fld id="{5F8FD6B4-58B5-43C5-B039-597B97180BAF}" type="slidenum">
              <a:rPr lang="nb-NO" smtClean="0"/>
              <a:pPr/>
              <a:t>‹#›</a:t>
            </a:fld>
            <a:endParaRPr lang="nb-NO" dirty="0"/>
          </a:p>
        </p:txBody>
      </p:sp>
      <p:sp>
        <p:nvSpPr>
          <p:cNvPr id="10" name="Plassholder for tekst 3"/>
          <p:cNvSpPr>
            <a:spLocks noGrp="1"/>
          </p:cNvSpPr>
          <p:nvPr>
            <p:ph type="body" sz="quarter" idx="14"/>
          </p:nvPr>
        </p:nvSpPr>
        <p:spPr>
          <a:xfrm>
            <a:off x="2611561" y="9128015"/>
            <a:ext cx="10240980" cy="153888"/>
          </a:xfrm>
        </p:spPr>
        <p:txBody>
          <a:bodyPr anchor="ctr">
            <a:normAutofit/>
          </a:bodyPr>
          <a:lstStyle>
            <a:lvl1pPr marL="0" indent="0">
              <a:buNone/>
              <a:defRPr lang="nb-NO" sz="1000" kern="1200" dirty="0">
                <a:solidFill>
                  <a:srgbClr val="4F4F4F"/>
                </a:solidFill>
                <a:latin typeface="+mn-lt"/>
                <a:ea typeface="+mn-ea"/>
                <a:cs typeface="+mn-cs"/>
              </a:defRPr>
            </a:lvl1pPr>
          </a:lstStyle>
          <a:p>
            <a:pPr lvl="0"/>
            <a:r>
              <a:rPr lang="nb-NO"/>
              <a:t>Klikk for å redigere tekststiler i malen</a:t>
            </a:r>
          </a:p>
        </p:txBody>
      </p:sp>
      <p:sp>
        <p:nvSpPr>
          <p:cNvPr id="12" name="Plassholder for tekst 7"/>
          <p:cNvSpPr>
            <a:spLocks noGrp="1"/>
          </p:cNvSpPr>
          <p:nvPr>
            <p:ph type="body" sz="quarter" idx="15"/>
          </p:nvPr>
        </p:nvSpPr>
        <p:spPr>
          <a:xfrm>
            <a:off x="896199" y="1331323"/>
            <a:ext cx="15547868" cy="861774"/>
          </a:xfrm>
        </p:spPr>
        <p:txBody>
          <a:bodyPr>
            <a:normAutofit/>
          </a:bodyPr>
          <a:lstStyle>
            <a:lvl1pPr marL="0" indent="0">
              <a:buNone/>
              <a:defRPr lang="nb-NO" sz="2800" kern="1200" dirty="0" smtClean="0">
                <a:solidFill>
                  <a:schemeClr val="tx2"/>
                </a:solidFill>
                <a:latin typeface="+mj-lt"/>
                <a:ea typeface="+mj-ea"/>
                <a:cs typeface="+mj-cs"/>
              </a:defRPr>
            </a:lvl1pPr>
          </a:lstStyle>
          <a:p>
            <a:pPr lvl="0"/>
            <a:r>
              <a:rPr lang="nb-NO"/>
              <a:t>Klikk for å redigere tekststiler i malen</a:t>
            </a:r>
          </a:p>
        </p:txBody>
      </p:sp>
    </p:spTree>
    <p:extLst>
      <p:ext uri="{BB962C8B-B14F-4D97-AF65-F5344CB8AC3E}">
        <p14:creationId xmlns:p14="http://schemas.microsoft.com/office/powerpoint/2010/main" val="194122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 bilde">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96200" y="2789767"/>
            <a:ext cx="7592882" cy="587691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bilde 8"/>
          <p:cNvSpPr>
            <a:spLocks noGrp="1"/>
          </p:cNvSpPr>
          <p:nvPr>
            <p:ph type="pic" sz="quarter" idx="13"/>
          </p:nvPr>
        </p:nvSpPr>
        <p:spPr>
          <a:xfrm>
            <a:off x="8851184" y="3"/>
            <a:ext cx="8489079" cy="8666683"/>
          </a:xfrm>
          <a:solidFill>
            <a:schemeClr val="bg1">
              <a:lumMod val="50000"/>
            </a:schemeClr>
          </a:solidFill>
        </p:spPr>
        <p:txBody>
          <a:bodyPr tIns="1074780" anchor="t" anchorCtr="1"/>
          <a:lstStyle>
            <a:lvl1pPr marL="0" indent="0">
              <a:buNone/>
              <a:defRPr/>
            </a:lvl1pPr>
          </a:lstStyle>
          <a:p>
            <a:r>
              <a:rPr lang="nb-NO"/>
              <a:t>Klikk på ikonet for å legge til et bilde</a:t>
            </a:r>
            <a:endParaRPr lang="nb-NO" dirty="0"/>
          </a:p>
        </p:txBody>
      </p:sp>
      <p:sp>
        <p:nvSpPr>
          <p:cNvPr id="11" name="Plassholder for dato 10"/>
          <p:cNvSpPr>
            <a:spLocks noGrp="1"/>
          </p:cNvSpPr>
          <p:nvPr>
            <p:ph type="dt" sz="half" idx="14"/>
          </p:nvPr>
        </p:nvSpPr>
        <p:spPr/>
        <p:txBody>
          <a:bodyPr/>
          <a:lstStyle/>
          <a:p>
            <a:fld id="{A3987485-7AED-406D-B116-BAFF99AEF88B}" type="datetime5">
              <a:rPr lang="nb-NO" smtClean="0"/>
              <a:t>8. sep. 2020</a:t>
            </a:fld>
            <a:endParaRPr lang="nb-NO" dirty="0"/>
          </a:p>
        </p:txBody>
      </p:sp>
      <p:sp>
        <p:nvSpPr>
          <p:cNvPr id="13" name="Plassholder for lysbildenummer 12"/>
          <p:cNvSpPr>
            <a:spLocks noGrp="1"/>
          </p:cNvSpPr>
          <p:nvPr>
            <p:ph type="sldNum" sz="quarter" idx="16"/>
          </p:nvPr>
        </p:nvSpPr>
        <p:spPr/>
        <p:txBody>
          <a:bodyPr/>
          <a:lstStyle/>
          <a:p>
            <a:r>
              <a:rPr lang="nb-NO"/>
              <a:t>s. </a:t>
            </a:r>
            <a:fld id="{5F8FD6B4-58B5-43C5-B039-597B97180BAF}" type="slidenum">
              <a:rPr lang="nb-NO" smtClean="0"/>
              <a:pPr/>
              <a:t>‹#›</a:t>
            </a:fld>
            <a:endParaRPr lang="nb-NO" dirty="0"/>
          </a:p>
        </p:txBody>
      </p:sp>
      <p:sp>
        <p:nvSpPr>
          <p:cNvPr id="8" name="Plassholder for tekst 3"/>
          <p:cNvSpPr>
            <a:spLocks noGrp="1"/>
          </p:cNvSpPr>
          <p:nvPr>
            <p:ph type="body" sz="quarter" idx="17"/>
          </p:nvPr>
        </p:nvSpPr>
        <p:spPr>
          <a:xfrm>
            <a:off x="2611561" y="9128015"/>
            <a:ext cx="10240980" cy="153888"/>
          </a:xfrm>
        </p:spPr>
        <p:txBody>
          <a:bodyPr anchor="ctr">
            <a:normAutofit/>
          </a:bodyPr>
          <a:lstStyle>
            <a:lvl1pPr marL="0" indent="0">
              <a:buNone/>
              <a:defRPr lang="nb-NO" sz="1000" kern="1200" dirty="0">
                <a:solidFill>
                  <a:srgbClr val="4F4F4F"/>
                </a:solidFill>
                <a:latin typeface="+mn-lt"/>
                <a:ea typeface="+mn-ea"/>
                <a:cs typeface="+mn-cs"/>
              </a:defRPr>
            </a:lvl1pPr>
          </a:lstStyle>
          <a:p>
            <a:pPr lvl="0"/>
            <a:r>
              <a:rPr lang="nb-NO"/>
              <a:t>Klikk for å redigere tekststiler i malen</a:t>
            </a:r>
          </a:p>
        </p:txBody>
      </p:sp>
      <p:sp>
        <p:nvSpPr>
          <p:cNvPr id="12" name="Plassholder for tekst 7"/>
          <p:cNvSpPr>
            <a:spLocks noGrp="1"/>
          </p:cNvSpPr>
          <p:nvPr>
            <p:ph type="body" sz="quarter" idx="15"/>
          </p:nvPr>
        </p:nvSpPr>
        <p:spPr>
          <a:xfrm>
            <a:off x="896198" y="1331323"/>
            <a:ext cx="7592883" cy="861774"/>
          </a:xfrm>
        </p:spPr>
        <p:txBody>
          <a:bodyPr>
            <a:normAutofit/>
          </a:bodyPr>
          <a:lstStyle>
            <a:lvl1pPr marL="0" indent="0">
              <a:buNone/>
              <a:defRPr lang="nb-NO" sz="2800" kern="1200" dirty="0" smtClean="0">
                <a:solidFill>
                  <a:schemeClr val="tx2"/>
                </a:solidFill>
                <a:latin typeface="+mj-lt"/>
                <a:ea typeface="+mj-ea"/>
                <a:cs typeface="+mj-cs"/>
              </a:defRPr>
            </a:lvl1pPr>
          </a:lstStyle>
          <a:p>
            <a:pPr lvl="0"/>
            <a:r>
              <a:rPr lang="nb-NO"/>
              <a:t>Klikk for å redigere tekststiler i malen</a:t>
            </a:r>
          </a:p>
        </p:txBody>
      </p:sp>
    </p:spTree>
    <p:extLst>
      <p:ext uri="{BB962C8B-B14F-4D97-AF65-F5344CB8AC3E}">
        <p14:creationId xmlns:p14="http://schemas.microsoft.com/office/powerpoint/2010/main" val="33871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 diagram">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96200" y="2789767"/>
            <a:ext cx="7592882" cy="587691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dato 10"/>
          <p:cNvSpPr>
            <a:spLocks noGrp="1"/>
          </p:cNvSpPr>
          <p:nvPr>
            <p:ph type="dt" sz="half" idx="14"/>
          </p:nvPr>
        </p:nvSpPr>
        <p:spPr/>
        <p:txBody>
          <a:bodyPr/>
          <a:lstStyle/>
          <a:p>
            <a:fld id="{90EEE449-E3A5-4295-92CA-68AF3AD6B8A4}" type="datetime5">
              <a:rPr lang="nb-NO" smtClean="0"/>
              <a:t>8. sep. 2020</a:t>
            </a:fld>
            <a:endParaRPr lang="nb-NO" dirty="0"/>
          </a:p>
        </p:txBody>
      </p:sp>
      <p:sp>
        <p:nvSpPr>
          <p:cNvPr id="13" name="Plassholder for lysbildenummer 12"/>
          <p:cNvSpPr>
            <a:spLocks noGrp="1"/>
          </p:cNvSpPr>
          <p:nvPr>
            <p:ph type="sldNum" sz="quarter" idx="16"/>
          </p:nvPr>
        </p:nvSpPr>
        <p:spPr/>
        <p:txBody>
          <a:bodyPr/>
          <a:lstStyle/>
          <a:p>
            <a:r>
              <a:rPr lang="nb-NO"/>
              <a:t>s. </a:t>
            </a:r>
            <a:fld id="{5F8FD6B4-58B5-43C5-B039-597B97180BAF}" type="slidenum">
              <a:rPr lang="nb-NO" smtClean="0"/>
              <a:pPr/>
              <a:t>‹#›</a:t>
            </a:fld>
            <a:endParaRPr lang="nb-NO" dirty="0"/>
          </a:p>
        </p:txBody>
      </p:sp>
      <p:sp>
        <p:nvSpPr>
          <p:cNvPr id="5" name="Plassholder for diagram 4"/>
          <p:cNvSpPr>
            <a:spLocks noGrp="1"/>
          </p:cNvSpPr>
          <p:nvPr>
            <p:ph type="chart" sz="quarter" idx="17"/>
          </p:nvPr>
        </p:nvSpPr>
        <p:spPr>
          <a:xfrm>
            <a:off x="8851184" y="3"/>
            <a:ext cx="8489079" cy="8666683"/>
          </a:xfrm>
          <a:solidFill>
            <a:schemeClr val="bg1">
              <a:lumMod val="50000"/>
            </a:schemeClr>
          </a:solidFill>
        </p:spPr>
        <p:txBody>
          <a:bodyPr tIns="1080000" anchor="t" anchorCtr="1"/>
          <a:lstStyle>
            <a:lvl1pPr marL="0" indent="0">
              <a:buNone/>
              <a:defRPr/>
            </a:lvl1pPr>
          </a:lstStyle>
          <a:p>
            <a:r>
              <a:rPr lang="nb-NO"/>
              <a:t>Klikk ikonet for å legge til et diagram</a:t>
            </a:r>
            <a:endParaRPr lang="nb-NO" dirty="0"/>
          </a:p>
        </p:txBody>
      </p:sp>
      <p:sp>
        <p:nvSpPr>
          <p:cNvPr id="8" name="Plassholder for tekst 3"/>
          <p:cNvSpPr>
            <a:spLocks noGrp="1"/>
          </p:cNvSpPr>
          <p:nvPr>
            <p:ph type="body" sz="quarter" idx="18"/>
          </p:nvPr>
        </p:nvSpPr>
        <p:spPr>
          <a:xfrm>
            <a:off x="2611561" y="9128015"/>
            <a:ext cx="10240980" cy="153888"/>
          </a:xfrm>
        </p:spPr>
        <p:txBody>
          <a:bodyPr anchor="ctr">
            <a:normAutofit/>
          </a:bodyPr>
          <a:lstStyle>
            <a:lvl1pPr marL="0" indent="0">
              <a:buNone/>
              <a:defRPr lang="nb-NO" sz="1000" kern="1200" dirty="0">
                <a:solidFill>
                  <a:srgbClr val="4F4F4F"/>
                </a:solidFill>
                <a:latin typeface="+mn-lt"/>
                <a:ea typeface="+mn-ea"/>
                <a:cs typeface="+mn-cs"/>
              </a:defRPr>
            </a:lvl1pPr>
          </a:lstStyle>
          <a:p>
            <a:pPr lvl="0"/>
            <a:r>
              <a:rPr lang="nb-NO"/>
              <a:t>Klikk for å redigere tekststiler i malen</a:t>
            </a:r>
          </a:p>
        </p:txBody>
      </p:sp>
      <p:sp>
        <p:nvSpPr>
          <p:cNvPr id="9" name="Plassholder for tekst 7"/>
          <p:cNvSpPr>
            <a:spLocks noGrp="1"/>
          </p:cNvSpPr>
          <p:nvPr>
            <p:ph type="body" sz="quarter" idx="15"/>
          </p:nvPr>
        </p:nvSpPr>
        <p:spPr>
          <a:xfrm>
            <a:off x="896198" y="1331323"/>
            <a:ext cx="7592883" cy="861774"/>
          </a:xfrm>
        </p:spPr>
        <p:txBody>
          <a:bodyPr>
            <a:normAutofit/>
          </a:bodyPr>
          <a:lstStyle>
            <a:lvl1pPr marL="0" indent="0">
              <a:buNone/>
              <a:defRPr lang="nb-NO" sz="2800" kern="1200" dirty="0" smtClean="0">
                <a:solidFill>
                  <a:schemeClr val="tx2"/>
                </a:solidFill>
                <a:latin typeface="+mj-lt"/>
                <a:ea typeface="+mj-ea"/>
                <a:cs typeface="+mj-cs"/>
              </a:defRPr>
            </a:lvl1pPr>
          </a:lstStyle>
          <a:p>
            <a:pPr lvl="0"/>
            <a:r>
              <a:rPr lang="nb-NO"/>
              <a:t>Klikk for å redigere tekststiler i malen</a:t>
            </a:r>
          </a:p>
        </p:txBody>
      </p:sp>
    </p:spTree>
    <p:extLst>
      <p:ext uri="{BB962C8B-B14F-4D97-AF65-F5344CB8AC3E}">
        <p14:creationId xmlns:p14="http://schemas.microsoft.com/office/powerpoint/2010/main" val="214094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medium bilder">
    <p:spTree>
      <p:nvGrpSpPr>
        <p:cNvPr id="1" name=""/>
        <p:cNvGrpSpPr/>
        <p:nvPr/>
      </p:nvGrpSpPr>
      <p:grpSpPr>
        <a:xfrm>
          <a:off x="0" y="0"/>
          <a:ext cx="0" cy="0"/>
          <a:chOff x="0" y="0"/>
          <a:chExt cx="0" cy="0"/>
        </a:xfrm>
      </p:grpSpPr>
      <p:sp>
        <p:nvSpPr>
          <p:cNvPr id="9" name="Plassholder for bilde 8"/>
          <p:cNvSpPr>
            <a:spLocks noGrp="1"/>
          </p:cNvSpPr>
          <p:nvPr>
            <p:ph type="pic" sz="quarter" idx="13"/>
          </p:nvPr>
        </p:nvSpPr>
        <p:spPr>
          <a:xfrm>
            <a:off x="8847932" y="2789763"/>
            <a:ext cx="8492333" cy="5875836"/>
          </a:xfrm>
          <a:solidFill>
            <a:schemeClr val="bg1">
              <a:lumMod val="50000"/>
            </a:schemeClr>
          </a:solidFill>
        </p:spPr>
        <p:txBody>
          <a:bodyPr tIns="1074780" anchor="t" anchorCtr="1"/>
          <a:lstStyle>
            <a:lvl1pPr marL="0" indent="0">
              <a:buNone/>
              <a:defRPr/>
            </a:lvl1pPr>
          </a:lstStyle>
          <a:p>
            <a:r>
              <a:rPr lang="nb-NO"/>
              <a:t>Klikk på ikonet for å legge til et bilde</a:t>
            </a:r>
            <a:endParaRPr lang="nb-NO" dirty="0"/>
          </a:p>
        </p:txBody>
      </p:sp>
      <p:sp>
        <p:nvSpPr>
          <p:cNvPr id="8" name="Plassholder for bilde 8"/>
          <p:cNvSpPr>
            <a:spLocks noGrp="1"/>
          </p:cNvSpPr>
          <p:nvPr>
            <p:ph type="pic" sz="quarter" idx="14"/>
          </p:nvPr>
        </p:nvSpPr>
        <p:spPr>
          <a:xfrm>
            <a:off x="0" y="2789763"/>
            <a:ext cx="8492334" cy="5875836"/>
          </a:xfrm>
          <a:solidFill>
            <a:schemeClr val="bg1">
              <a:lumMod val="50000"/>
            </a:schemeClr>
          </a:solidFill>
        </p:spPr>
        <p:txBody>
          <a:bodyPr tIns="1074780" anchor="t" anchorCtr="1"/>
          <a:lstStyle>
            <a:lvl1pPr marL="0" indent="0">
              <a:buNone/>
              <a:defRPr/>
            </a:lvl1pPr>
          </a:lstStyle>
          <a:p>
            <a:r>
              <a:rPr lang="nb-NO"/>
              <a:t>Klikk på ikonet for å legge til et bilde</a:t>
            </a:r>
            <a:endParaRPr lang="nb-NO" dirty="0"/>
          </a:p>
        </p:txBody>
      </p:sp>
      <p:sp>
        <p:nvSpPr>
          <p:cNvPr id="11" name="Plassholder for dato 10"/>
          <p:cNvSpPr>
            <a:spLocks noGrp="1"/>
          </p:cNvSpPr>
          <p:nvPr>
            <p:ph type="dt" sz="half" idx="15"/>
          </p:nvPr>
        </p:nvSpPr>
        <p:spPr/>
        <p:txBody>
          <a:bodyPr/>
          <a:lstStyle/>
          <a:p>
            <a:fld id="{510D9C07-8DDD-4AF5-8708-CFB2C19277FD}" type="datetime5">
              <a:rPr lang="nb-NO" smtClean="0"/>
              <a:t>8. sep. 2020</a:t>
            </a:fld>
            <a:endParaRPr lang="nb-NO" dirty="0"/>
          </a:p>
        </p:txBody>
      </p:sp>
      <p:sp>
        <p:nvSpPr>
          <p:cNvPr id="13" name="Plassholder for lysbildenummer 12"/>
          <p:cNvSpPr>
            <a:spLocks noGrp="1"/>
          </p:cNvSpPr>
          <p:nvPr>
            <p:ph type="sldNum" sz="quarter" idx="17"/>
          </p:nvPr>
        </p:nvSpPr>
        <p:spPr/>
        <p:txBody>
          <a:bodyPr/>
          <a:lstStyle/>
          <a:p>
            <a:r>
              <a:rPr lang="nb-NO"/>
              <a:t>s. </a:t>
            </a:r>
            <a:fld id="{5F8FD6B4-58B5-43C5-B039-597B97180BAF}" type="slidenum">
              <a:rPr lang="nb-NO" smtClean="0"/>
              <a:pPr/>
              <a:t>‹#›</a:t>
            </a:fld>
            <a:endParaRPr lang="nb-NO" dirty="0"/>
          </a:p>
        </p:txBody>
      </p:sp>
      <p:sp>
        <p:nvSpPr>
          <p:cNvPr id="10" name="Plassholder for tekst 3"/>
          <p:cNvSpPr>
            <a:spLocks noGrp="1"/>
          </p:cNvSpPr>
          <p:nvPr>
            <p:ph type="body" sz="quarter" idx="18"/>
          </p:nvPr>
        </p:nvSpPr>
        <p:spPr>
          <a:xfrm>
            <a:off x="2611561" y="9128015"/>
            <a:ext cx="10240980" cy="153888"/>
          </a:xfrm>
        </p:spPr>
        <p:txBody>
          <a:bodyPr anchor="ctr">
            <a:normAutofit/>
          </a:bodyPr>
          <a:lstStyle>
            <a:lvl1pPr marL="0" indent="0">
              <a:buNone/>
              <a:defRPr lang="nb-NO" sz="1000" kern="1200" dirty="0">
                <a:solidFill>
                  <a:srgbClr val="4F4F4F"/>
                </a:solidFill>
                <a:latin typeface="+mn-lt"/>
                <a:ea typeface="+mn-ea"/>
                <a:cs typeface="+mn-cs"/>
              </a:defRPr>
            </a:lvl1pPr>
          </a:lstStyle>
          <a:p>
            <a:pPr lvl="0"/>
            <a:r>
              <a:rPr lang="nb-NO"/>
              <a:t>Klikk for å redigere tekststiler i malen</a:t>
            </a:r>
          </a:p>
        </p:txBody>
      </p:sp>
      <p:sp>
        <p:nvSpPr>
          <p:cNvPr id="14" name="Plassholder for tekst 7"/>
          <p:cNvSpPr>
            <a:spLocks noGrp="1"/>
          </p:cNvSpPr>
          <p:nvPr>
            <p:ph type="body" sz="quarter" idx="19"/>
          </p:nvPr>
        </p:nvSpPr>
        <p:spPr>
          <a:xfrm>
            <a:off x="896199" y="1331323"/>
            <a:ext cx="15547868" cy="861774"/>
          </a:xfrm>
        </p:spPr>
        <p:txBody>
          <a:bodyPr>
            <a:normAutofit/>
          </a:bodyPr>
          <a:lstStyle>
            <a:lvl1pPr marL="0" indent="0">
              <a:buNone/>
              <a:defRPr lang="nb-NO" sz="2800" kern="1200" dirty="0" smtClean="0">
                <a:solidFill>
                  <a:schemeClr val="tx2"/>
                </a:solidFill>
                <a:latin typeface="+mj-lt"/>
                <a:ea typeface="+mj-ea"/>
                <a:cs typeface="+mj-cs"/>
              </a:defRPr>
            </a:lvl1pPr>
          </a:lstStyle>
          <a:p>
            <a:pPr lvl="0"/>
            <a:r>
              <a:rPr lang="nb-NO"/>
              <a:t>Klikk for å redigere tekststiler i malen</a:t>
            </a:r>
          </a:p>
        </p:txBody>
      </p:sp>
    </p:spTree>
    <p:extLst>
      <p:ext uri="{BB962C8B-B14F-4D97-AF65-F5344CB8AC3E}">
        <p14:creationId xmlns:p14="http://schemas.microsoft.com/office/powerpoint/2010/main" val="264386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96200" y="1335956"/>
            <a:ext cx="15547868" cy="428002"/>
          </a:xfrm>
          <a:prstGeom prst="rect">
            <a:avLst/>
          </a:prstGeom>
        </p:spPr>
        <p:txBody>
          <a:bodyPr vert="horz" wrap="square" lIns="0" tIns="0" rIns="0" bIns="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896200" y="2789767"/>
            <a:ext cx="15547868" cy="5876919"/>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1382644" y="9128016"/>
            <a:ext cx="1228918" cy="153888"/>
          </a:xfrm>
          <a:prstGeom prst="rect">
            <a:avLst/>
          </a:prstGeom>
        </p:spPr>
        <p:txBody>
          <a:bodyPr vert="horz" lIns="0" tIns="0" rIns="0" bIns="0" rtlCol="0" anchor="ctr">
            <a:spAutoFit/>
          </a:bodyPr>
          <a:lstStyle>
            <a:lvl1pPr algn="l">
              <a:lnSpc>
                <a:spcPct val="100000"/>
              </a:lnSpc>
              <a:spcBef>
                <a:spcPts val="0"/>
              </a:spcBef>
              <a:defRPr sz="1000">
                <a:solidFill>
                  <a:srgbClr val="4F4F4F"/>
                </a:solidFill>
              </a:defRPr>
            </a:lvl1pPr>
          </a:lstStyle>
          <a:p>
            <a:fld id="{192F5BBA-88E5-4611-A736-37FAB088185D}" type="datetime5">
              <a:rPr lang="nb-NO" smtClean="0"/>
              <a:t>8. sep. 2020</a:t>
            </a:fld>
            <a:endParaRPr lang="nb-NO" dirty="0"/>
          </a:p>
        </p:txBody>
      </p:sp>
      <p:sp>
        <p:nvSpPr>
          <p:cNvPr id="6" name="Plassholder for lysbildenummer 5"/>
          <p:cNvSpPr>
            <a:spLocks noGrp="1"/>
          </p:cNvSpPr>
          <p:nvPr>
            <p:ph type="sldNum" sz="quarter" idx="4"/>
          </p:nvPr>
        </p:nvSpPr>
        <p:spPr>
          <a:xfrm>
            <a:off x="896198" y="9128016"/>
            <a:ext cx="486447" cy="153888"/>
          </a:xfrm>
          <a:prstGeom prst="rect">
            <a:avLst/>
          </a:prstGeom>
        </p:spPr>
        <p:txBody>
          <a:bodyPr vert="horz" lIns="0" tIns="0" rIns="0" bIns="0" rtlCol="0" anchor="ctr">
            <a:spAutoFit/>
          </a:bodyPr>
          <a:lstStyle>
            <a:lvl1pPr algn="l">
              <a:lnSpc>
                <a:spcPct val="100000"/>
              </a:lnSpc>
              <a:spcBef>
                <a:spcPts val="0"/>
              </a:spcBef>
              <a:defRPr sz="1000">
                <a:solidFill>
                  <a:srgbClr val="4F4F4F"/>
                </a:solidFill>
              </a:defRPr>
            </a:lvl1pPr>
          </a:lstStyle>
          <a:p>
            <a:r>
              <a:rPr lang="nb-NO"/>
              <a:t>s. </a:t>
            </a:r>
            <a:fld id="{5F8FD6B4-58B5-43C5-B039-597B97180BAF}" type="slidenum">
              <a:rPr lang="nb-NO" smtClean="0"/>
              <a:pPr/>
              <a:t>‹#›</a:t>
            </a:fld>
            <a:endParaRPr lang="nb-NO" dirty="0"/>
          </a:p>
        </p:txBody>
      </p:sp>
      <p:sp>
        <p:nvSpPr>
          <p:cNvPr id="10" name="Rektangel 9"/>
          <p:cNvSpPr/>
          <p:nvPr userDrawn="1"/>
        </p:nvSpPr>
        <p:spPr>
          <a:xfrm>
            <a:off x="896200" y="1075337"/>
            <a:ext cx="1200774" cy="39605"/>
          </a:xfrm>
          <a:prstGeom prst="rect">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lIns="54599" tIns="27299" rIns="54599" bIns="27299" rtlCol="0" anchor="ctr"/>
          <a:lstStyle/>
          <a:p>
            <a:pPr algn="ctr"/>
            <a:endParaRPr lang="nb-NO" sz="2100">
              <a:solidFill>
                <a:schemeClr val="tx2"/>
              </a:solidFill>
            </a:endParaRPr>
          </a:p>
        </p:txBody>
      </p:sp>
      <p:pic>
        <p:nvPicPr>
          <p:cNvPr id="12" name="Bilde 1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4353774" y="8872694"/>
            <a:ext cx="1731897" cy="651901"/>
          </a:xfrm>
          <a:prstGeom prst="rect">
            <a:avLst/>
          </a:prstGeom>
        </p:spPr>
      </p:pic>
    </p:spTree>
    <p:extLst>
      <p:ext uri="{BB962C8B-B14F-4D97-AF65-F5344CB8AC3E}">
        <p14:creationId xmlns:p14="http://schemas.microsoft.com/office/powerpoint/2010/main" val="307517218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49" r:id="rId3"/>
    <p:sldLayoutId id="2147483658" r:id="rId4"/>
    <p:sldLayoutId id="2147483659" r:id="rId5"/>
    <p:sldLayoutId id="2147483650" r:id="rId6"/>
    <p:sldLayoutId id="2147483660" r:id="rId7"/>
    <p:sldLayoutId id="2147483667" r:id="rId8"/>
    <p:sldLayoutId id="2147483661" r:id="rId9"/>
    <p:sldLayoutId id="2147483662" r:id="rId10"/>
    <p:sldLayoutId id="2147483663" r:id="rId11"/>
    <p:sldLayoutId id="2147483664" r:id="rId12"/>
    <p:sldLayoutId id="2147483665" r:id="rId13"/>
    <p:sldLayoutId id="2147483666" r:id="rId14"/>
    <p:sldLayoutId id="2147483652" r:id="rId15"/>
    <p:sldLayoutId id="2147483653" r:id="rId16"/>
    <p:sldLayoutId id="2147483654" r:id="rId17"/>
    <p:sldLayoutId id="2147483655" r:id="rId18"/>
  </p:sldLayoutIdLst>
  <p:hf hdr="0" ftr="0"/>
  <p:txStyles>
    <p:titleStyle>
      <a:lvl1pPr algn="l" defTabSz="545988" rtl="0" eaLnBrk="1" latinLnBrk="0" hangingPunct="1">
        <a:lnSpc>
          <a:spcPts val="3600"/>
        </a:lnSpc>
        <a:spcBef>
          <a:spcPts val="0"/>
        </a:spcBef>
        <a:buNone/>
        <a:defRPr sz="2800" kern="1200">
          <a:solidFill>
            <a:schemeClr val="tx2"/>
          </a:solidFill>
          <a:latin typeface="+mj-lt"/>
          <a:ea typeface="+mj-ea"/>
          <a:cs typeface="+mj-cs"/>
        </a:defRPr>
      </a:lvl1pPr>
    </p:titleStyle>
    <p:bodyStyle>
      <a:lvl1pPr marL="193460" indent="-193460" algn="l" defTabSz="545988" rtl="0" eaLnBrk="1" latinLnBrk="0" hangingPunct="1">
        <a:lnSpc>
          <a:spcPct val="100000"/>
        </a:lnSpc>
        <a:spcBef>
          <a:spcPts val="1000"/>
        </a:spcBef>
        <a:buFont typeface="Arial" panose="020B0604020202020204" pitchFamily="34" charset="0"/>
        <a:buChar char="•"/>
        <a:defRPr sz="2200" kern="1200">
          <a:solidFill>
            <a:schemeClr val="tx2"/>
          </a:solidFill>
          <a:latin typeface="+mn-lt"/>
          <a:ea typeface="+mn-ea"/>
          <a:cs typeface="+mn-cs"/>
        </a:defRPr>
      </a:lvl1pPr>
      <a:lvl2pPr marL="386921" indent="-193460" algn="l" defTabSz="545988" rtl="0" eaLnBrk="1" latinLnBrk="0" hangingPunct="1">
        <a:lnSpc>
          <a:spcPct val="100000"/>
        </a:lnSpc>
        <a:spcBef>
          <a:spcPts val="1000"/>
        </a:spcBef>
        <a:buFont typeface="Trebuchet MS" panose="020B0603020202020204" pitchFamily="34" charset="0"/>
        <a:buChar char="−"/>
        <a:defRPr sz="2000" kern="1200">
          <a:solidFill>
            <a:schemeClr val="tx2"/>
          </a:solidFill>
          <a:latin typeface="+mn-lt"/>
          <a:ea typeface="+mn-ea"/>
          <a:cs typeface="+mn-cs"/>
        </a:defRPr>
      </a:lvl2pPr>
      <a:lvl3pPr marL="580381" indent="-193460" algn="l" defTabSz="545988" rtl="0" eaLnBrk="1" latinLnBrk="0" hangingPunct="1">
        <a:lnSpc>
          <a:spcPct val="100000"/>
        </a:lnSpc>
        <a:spcBef>
          <a:spcPts val="1000"/>
        </a:spcBef>
        <a:buFont typeface="Arial" panose="020B0604020202020204" pitchFamily="34" charset="0"/>
        <a:buChar char="•"/>
        <a:defRPr sz="1800" kern="1200">
          <a:solidFill>
            <a:schemeClr val="tx2"/>
          </a:solidFill>
          <a:latin typeface="+mn-lt"/>
          <a:ea typeface="+mn-ea"/>
          <a:cs typeface="+mn-cs"/>
        </a:defRPr>
      </a:lvl3pPr>
      <a:lvl4pPr marL="773842" indent="-193460" algn="l" defTabSz="545988" rtl="0" eaLnBrk="1" latinLnBrk="0" hangingPunct="1">
        <a:lnSpc>
          <a:spcPct val="100000"/>
        </a:lnSpc>
        <a:spcBef>
          <a:spcPts val="1000"/>
        </a:spcBef>
        <a:buFont typeface="Trebuchet MS" panose="020B0603020202020204" pitchFamily="34" charset="0"/>
        <a:buChar char="−"/>
        <a:defRPr sz="1600" kern="1200">
          <a:solidFill>
            <a:schemeClr val="tx2"/>
          </a:solidFill>
          <a:latin typeface="+mn-lt"/>
          <a:ea typeface="+mn-ea"/>
          <a:cs typeface="+mn-cs"/>
        </a:defRPr>
      </a:lvl4pPr>
      <a:lvl5pPr marL="967302" indent="-193460" algn="l" defTabSz="545988" rtl="0" eaLnBrk="1" latinLnBrk="0" hangingPunct="1">
        <a:lnSpc>
          <a:spcPct val="100000"/>
        </a:lnSpc>
        <a:spcBef>
          <a:spcPts val="1000"/>
        </a:spcBef>
        <a:buFont typeface="Arial" panose="020B0604020202020204" pitchFamily="34" charset="0"/>
        <a:buChar char="•"/>
        <a:defRPr sz="1600" kern="1200">
          <a:solidFill>
            <a:schemeClr val="tx2"/>
          </a:solidFill>
          <a:latin typeface="+mn-lt"/>
          <a:ea typeface="+mn-ea"/>
          <a:cs typeface="+mn-cs"/>
        </a:defRPr>
      </a:lvl5pPr>
      <a:lvl6pPr marL="1501468" indent="-136497" algn="l" defTabSz="545988" rtl="0" eaLnBrk="1" latinLnBrk="0" hangingPunct="1">
        <a:lnSpc>
          <a:spcPct val="90000"/>
        </a:lnSpc>
        <a:spcBef>
          <a:spcPts val="299"/>
        </a:spcBef>
        <a:buFont typeface="Arial" panose="020B0604020202020204" pitchFamily="34" charset="0"/>
        <a:buChar char="•"/>
        <a:defRPr sz="1100" kern="1200">
          <a:solidFill>
            <a:schemeClr val="tx1"/>
          </a:solidFill>
          <a:latin typeface="+mn-lt"/>
          <a:ea typeface="+mn-ea"/>
          <a:cs typeface="+mn-cs"/>
        </a:defRPr>
      </a:lvl6pPr>
      <a:lvl7pPr marL="1774462" indent="-136497" algn="l" defTabSz="545988" rtl="0" eaLnBrk="1" latinLnBrk="0" hangingPunct="1">
        <a:lnSpc>
          <a:spcPct val="90000"/>
        </a:lnSpc>
        <a:spcBef>
          <a:spcPts val="299"/>
        </a:spcBef>
        <a:buFont typeface="Arial" panose="020B0604020202020204" pitchFamily="34" charset="0"/>
        <a:buChar char="•"/>
        <a:defRPr sz="1100" kern="1200">
          <a:solidFill>
            <a:schemeClr val="tx1"/>
          </a:solidFill>
          <a:latin typeface="+mn-lt"/>
          <a:ea typeface="+mn-ea"/>
          <a:cs typeface="+mn-cs"/>
        </a:defRPr>
      </a:lvl7pPr>
      <a:lvl8pPr marL="2047456" indent="-136497" algn="l" defTabSz="545988" rtl="0" eaLnBrk="1" latinLnBrk="0" hangingPunct="1">
        <a:lnSpc>
          <a:spcPct val="90000"/>
        </a:lnSpc>
        <a:spcBef>
          <a:spcPts val="299"/>
        </a:spcBef>
        <a:buFont typeface="Arial" panose="020B0604020202020204" pitchFamily="34" charset="0"/>
        <a:buChar char="•"/>
        <a:defRPr sz="1100" kern="1200">
          <a:solidFill>
            <a:schemeClr val="tx1"/>
          </a:solidFill>
          <a:latin typeface="+mn-lt"/>
          <a:ea typeface="+mn-ea"/>
          <a:cs typeface="+mn-cs"/>
        </a:defRPr>
      </a:lvl8pPr>
      <a:lvl9pPr marL="2320450" indent="-136497" algn="l" defTabSz="545988" rtl="0" eaLnBrk="1" latinLnBrk="0" hangingPunct="1">
        <a:lnSpc>
          <a:spcPct val="90000"/>
        </a:lnSpc>
        <a:spcBef>
          <a:spcPts val="299"/>
        </a:spcBef>
        <a:buFont typeface="Arial" panose="020B0604020202020204" pitchFamily="34" charset="0"/>
        <a:buChar char="•"/>
        <a:defRPr sz="1100" kern="1200">
          <a:solidFill>
            <a:schemeClr val="tx1"/>
          </a:solidFill>
          <a:latin typeface="+mn-lt"/>
          <a:ea typeface="+mn-ea"/>
          <a:cs typeface="+mn-cs"/>
        </a:defRPr>
      </a:lvl9pPr>
    </p:bodyStyle>
    <p:otherStyle>
      <a:defPPr>
        <a:defRPr lang="nb-NO"/>
      </a:defPPr>
      <a:lvl1pPr marL="0" algn="l" defTabSz="545988" rtl="0" eaLnBrk="1" latinLnBrk="0" hangingPunct="1">
        <a:defRPr sz="1100" kern="1200">
          <a:solidFill>
            <a:schemeClr val="tx1"/>
          </a:solidFill>
          <a:latin typeface="+mn-lt"/>
          <a:ea typeface="+mn-ea"/>
          <a:cs typeface="+mn-cs"/>
        </a:defRPr>
      </a:lvl1pPr>
      <a:lvl2pPr marL="272994" algn="l" defTabSz="545988" rtl="0" eaLnBrk="1" latinLnBrk="0" hangingPunct="1">
        <a:defRPr sz="1100" kern="1200">
          <a:solidFill>
            <a:schemeClr val="tx1"/>
          </a:solidFill>
          <a:latin typeface="+mn-lt"/>
          <a:ea typeface="+mn-ea"/>
          <a:cs typeface="+mn-cs"/>
        </a:defRPr>
      </a:lvl2pPr>
      <a:lvl3pPr marL="545988" algn="l" defTabSz="545988" rtl="0" eaLnBrk="1" latinLnBrk="0" hangingPunct="1">
        <a:defRPr sz="1100" kern="1200">
          <a:solidFill>
            <a:schemeClr val="tx1"/>
          </a:solidFill>
          <a:latin typeface="+mn-lt"/>
          <a:ea typeface="+mn-ea"/>
          <a:cs typeface="+mn-cs"/>
        </a:defRPr>
      </a:lvl3pPr>
      <a:lvl4pPr marL="818982" algn="l" defTabSz="545988" rtl="0" eaLnBrk="1" latinLnBrk="0" hangingPunct="1">
        <a:defRPr sz="1100" kern="1200">
          <a:solidFill>
            <a:schemeClr val="tx1"/>
          </a:solidFill>
          <a:latin typeface="+mn-lt"/>
          <a:ea typeface="+mn-ea"/>
          <a:cs typeface="+mn-cs"/>
        </a:defRPr>
      </a:lvl4pPr>
      <a:lvl5pPr marL="1091976" algn="l" defTabSz="545988" rtl="0" eaLnBrk="1" latinLnBrk="0" hangingPunct="1">
        <a:defRPr sz="1100" kern="1200">
          <a:solidFill>
            <a:schemeClr val="tx1"/>
          </a:solidFill>
          <a:latin typeface="+mn-lt"/>
          <a:ea typeface="+mn-ea"/>
          <a:cs typeface="+mn-cs"/>
        </a:defRPr>
      </a:lvl5pPr>
      <a:lvl6pPr marL="1364971" algn="l" defTabSz="545988" rtl="0" eaLnBrk="1" latinLnBrk="0" hangingPunct="1">
        <a:defRPr sz="1100" kern="1200">
          <a:solidFill>
            <a:schemeClr val="tx1"/>
          </a:solidFill>
          <a:latin typeface="+mn-lt"/>
          <a:ea typeface="+mn-ea"/>
          <a:cs typeface="+mn-cs"/>
        </a:defRPr>
      </a:lvl6pPr>
      <a:lvl7pPr marL="1637965" algn="l" defTabSz="545988" rtl="0" eaLnBrk="1" latinLnBrk="0" hangingPunct="1">
        <a:defRPr sz="1100" kern="1200">
          <a:solidFill>
            <a:schemeClr val="tx1"/>
          </a:solidFill>
          <a:latin typeface="+mn-lt"/>
          <a:ea typeface="+mn-ea"/>
          <a:cs typeface="+mn-cs"/>
        </a:defRPr>
      </a:lvl7pPr>
      <a:lvl8pPr marL="1910959" algn="l" defTabSz="545988" rtl="0" eaLnBrk="1" latinLnBrk="0" hangingPunct="1">
        <a:defRPr sz="1100" kern="1200">
          <a:solidFill>
            <a:schemeClr val="tx1"/>
          </a:solidFill>
          <a:latin typeface="+mn-lt"/>
          <a:ea typeface="+mn-ea"/>
          <a:cs typeface="+mn-cs"/>
        </a:defRPr>
      </a:lvl8pPr>
      <a:lvl9pPr marL="2183953" algn="l" defTabSz="545988" rtl="0" eaLnBrk="1" latinLnBrk="0" hangingPunct="1">
        <a:defRPr sz="1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102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tittel 1"/>
          <p:cNvSpPr>
            <a:spLocks noGrp="1"/>
          </p:cNvSpPr>
          <p:nvPr>
            <p:ph type="subTitle" idx="1"/>
          </p:nvPr>
        </p:nvSpPr>
        <p:spPr>
          <a:xfrm>
            <a:off x="896197" y="4980723"/>
            <a:ext cx="9748838" cy="1081130"/>
          </a:xfrm>
        </p:spPr>
        <p:txBody>
          <a:bodyPr/>
          <a:lstStyle/>
          <a:p>
            <a:r>
              <a:rPr lang="nb-NO" dirty="0"/>
              <a:t>Svein Austheim</a:t>
            </a:r>
            <a:br>
              <a:rPr lang="nb-NO" dirty="0"/>
            </a:br>
            <a:r>
              <a:rPr lang="nb-NO" sz="2000" dirty="0"/>
              <a:t>Fagansvarlig analyse</a:t>
            </a:r>
            <a:br>
              <a:rPr lang="nb-NO" sz="2000" dirty="0"/>
            </a:br>
            <a:r>
              <a:rPr lang="nb-NO" sz="2000" dirty="0"/>
              <a:t>Regnskap Norge</a:t>
            </a:r>
          </a:p>
        </p:txBody>
      </p:sp>
      <p:sp>
        <p:nvSpPr>
          <p:cNvPr id="4" name="Plassholder for dato 3"/>
          <p:cNvSpPr>
            <a:spLocks noGrp="1"/>
          </p:cNvSpPr>
          <p:nvPr>
            <p:ph type="dt" sz="half" idx="10"/>
          </p:nvPr>
        </p:nvSpPr>
        <p:spPr/>
        <p:txBody>
          <a:bodyPr/>
          <a:lstStyle/>
          <a:p>
            <a:fld id="{F6761297-899D-49BC-A887-7AFD68CB971A}"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1</a:t>
            </a:fld>
            <a:endParaRPr lang="nb-NO" dirty="0"/>
          </a:p>
        </p:txBody>
      </p:sp>
      <p:sp>
        <p:nvSpPr>
          <p:cNvPr id="3" name="Plassholder for tekst 2"/>
          <p:cNvSpPr>
            <a:spLocks noGrp="1"/>
          </p:cNvSpPr>
          <p:nvPr>
            <p:ph type="body" sz="quarter" idx="13"/>
          </p:nvPr>
        </p:nvSpPr>
        <p:spPr/>
        <p:txBody>
          <a:bodyPr>
            <a:normAutofit/>
          </a:bodyPr>
          <a:lstStyle/>
          <a:p>
            <a:r>
              <a:rPr lang="nb-NO" dirty="0"/>
              <a:t>Lønnstilskudd for å ta permitterte tilbake i jobb</a:t>
            </a:r>
          </a:p>
        </p:txBody>
      </p:sp>
      <p:sp>
        <p:nvSpPr>
          <p:cNvPr id="5" name="Plassholder for tekst 4"/>
          <p:cNvSpPr>
            <a:spLocks noGrp="1"/>
          </p:cNvSpPr>
          <p:nvPr>
            <p:ph type="body" sz="quarter" idx="14"/>
          </p:nvPr>
        </p:nvSpPr>
        <p:spPr/>
        <p:txBody>
          <a:bodyPr/>
          <a:lstStyle/>
          <a:p>
            <a:endParaRPr lang="nb-NO"/>
          </a:p>
        </p:txBody>
      </p:sp>
    </p:spTree>
    <p:extLst>
      <p:ext uri="{BB962C8B-B14F-4D97-AF65-F5344CB8AC3E}">
        <p14:creationId xmlns:p14="http://schemas.microsoft.com/office/powerpoint/2010/main" val="246129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ilde 30" descr="Et bilde som inneholder tegning, bord, skjorte&#10;&#10;Automatisk generert beskrivelse">
            <a:extLst>
              <a:ext uri="{FF2B5EF4-FFF2-40B4-BE49-F238E27FC236}">
                <a16:creationId xmlns:a16="http://schemas.microsoft.com/office/drawing/2014/main" id="{242DFEB5-4306-4DC0-B049-145897F679C4}"/>
              </a:ext>
            </a:extLst>
          </p:cNvPr>
          <p:cNvPicPr>
            <a:picLocks noChangeAspect="1"/>
          </p:cNvPicPr>
          <p:nvPr/>
        </p:nvPicPr>
        <p:blipFill rotWithShape="1">
          <a:blip r:embed="rId3"/>
          <a:srcRect t="5673"/>
          <a:stretch/>
        </p:blipFill>
        <p:spPr>
          <a:xfrm>
            <a:off x="2374228" y="7106511"/>
            <a:ext cx="1181100" cy="1677124"/>
          </a:xfrm>
          <a:prstGeom prst="rect">
            <a:avLst/>
          </a:prstGeom>
        </p:spPr>
      </p:pic>
      <p:pic>
        <p:nvPicPr>
          <p:cNvPr id="25" name="Bilde 24" descr="Et bilde som inneholder bord, tegning&#10;&#10;Automatisk generert beskrivelse">
            <a:extLst>
              <a:ext uri="{FF2B5EF4-FFF2-40B4-BE49-F238E27FC236}">
                <a16:creationId xmlns:a16="http://schemas.microsoft.com/office/drawing/2014/main" id="{F22D65B7-74AE-4397-8C2F-69B2CC77A263}"/>
              </a:ext>
            </a:extLst>
          </p:cNvPr>
          <p:cNvPicPr>
            <a:picLocks noChangeAspect="1"/>
          </p:cNvPicPr>
          <p:nvPr/>
        </p:nvPicPr>
        <p:blipFill>
          <a:blip r:embed="rId4"/>
          <a:stretch>
            <a:fillRect/>
          </a:stretch>
        </p:blipFill>
        <p:spPr>
          <a:xfrm>
            <a:off x="308352" y="3571929"/>
            <a:ext cx="1181100" cy="1778000"/>
          </a:xfrm>
          <a:prstGeom prst="rect">
            <a:avLst/>
          </a:prstGeom>
        </p:spPr>
      </p:pic>
      <p:pic>
        <p:nvPicPr>
          <p:cNvPr id="26" name="Bilde 25" descr="Et bilde som inneholder tegning, bord, skjorte&#10;&#10;Automatisk generert beskrivelse">
            <a:extLst>
              <a:ext uri="{FF2B5EF4-FFF2-40B4-BE49-F238E27FC236}">
                <a16:creationId xmlns:a16="http://schemas.microsoft.com/office/drawing/2014/main" id="{D875F31D-7633-48B7-983B-7C4AC5C5CEA7}"/>
              </a:ext>
            </a:extLst>
          </p:cNvPr>
          <p:cNvPicPr>
            <a:picLocks noChangeAspect="1"/>
          </p:cNvPicPr>
          <p:nvPr/>
        </p:nvPicPr>
        <p:blipFill rotWithShape="1">
          <a:blip r:embed="rId3"/>
          <a:srcRect t="5673"/>
          <a:stretch/>
        </p:blipFill>
        <p:spPr>
          <a:xfrm>
            <a:off x="1470139" y="3835868"/>
            <a:ext cx="1181100" cy="1677124"/>
          </a:xfrm>
          <a:prstGeom prst="rect">
            <a:avLst/>
          </a:prstGeom>
        </p:spPr>
      </p:pic>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10</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nb-NO" b="1" i="1" dirty="0"/>
              <a:t>Eksempel – </a:t>
            </a:r>
            <a:r>
              <a:rPr lang="nb-NO" b="1" i="1" dirty="0" err="1"/>
              <a:t>AccountBeer</a:t>
            </a:r>
            <a:r>
              <a:rPr lang="nb-NO" b="1" i="1" dirty="0"/>
              <a:t> Pub</a:t>
            </a:r>
          </a:p>
          <a:p>
            <a:endParaRPr lang="en-GB" i="1" dirty="0"/>
          </a:p>
        </p:txBody>
      </p:sp>
      <p:sp>
        <p:nvSpPr>
          <p:cNvPr id="42" name="Rektangel 41">
            <a:extLst>
              <a:ext uri="{FF2B5EF4-FFF2-40B4-BE49-F238E27FC236}">
                <a16:creationId xmlns:a16="http://schemas.microsoft.com/office/drawing/2014/main" id="{5369AD42-6C1B-4F28-A9D5-323B66E4A323}"/>
              </a:ext>
            </a:extLst>
          </p:cNvPr>
          <p:cNvSpPr/>
          <p:nvPr/>
        </p:nvSpPr>
        <p:spPr>
          <a:xfrm>
            <a:off x="773874" y="2437353"/>
            <a:ext cx="15330995" cy="1446550"/>
          </a:xfrm>
          <a:prstGeom prst="rect">
            <a:avLst/>
          </a:prstGeom>
        </p:spPr>
        <p:txBody>
          <a:bodyPr wrap="square">
            <a:spAutoFit/>
          </a:bodyPr>
          <a:lstStyle/>
          <a:p>
            <a:r>
              <a:rPr lang="nb-NO" sz="2200" i="1" dirty="0">
                <a:solidFill>
                  <a:schemeClr val="tx2"/>
                </a:solidFill>
              </a:rPr>
              <a:t>Per og Kari er ansatt som bartendere i puben </a:t>
            </a:r>
            <a:r>
              <a:rPr lang="nb-NO" sz="2200" i="1" dirty="0" err="1">
                <a:solidFill>
                  <a:schemeClr val="tx2"/>
                </a:solidFill>
              </a:rPr>
              <a:t>Accountbeer</a:t>
            </a:r>
            <a:r>
              <a:rPr lang="nb-NO" sz="2200" i="1" dirty="0">
                <a:solidFill>
                  <a:schemeClr val="tx2"/>
                </a:solidFill>
              </a:rPr>
              <a:t> AS. På grunn av koronapandemien blir puben pålagt av staten å stenge 13. mars. Både Per og Kari blir da permittert 100 prosent. Puben får delvis åpne igjen 17. april, men det er kun behov for en bartender. Kari blir derfor hentet tilbake fra permittering, men ikke Per. </a:t>
            </a:r>
          </a:p>
          <a:p>
            <a:endParaRPr lang="nb-NO" sz="2200" i="1" dirty="0">
              <a:solidFill>
                <a:schemeClr val="tx2"/>
              </a:solidFill>
            </a:endParaRPr>
          </a:p>
        </p:txBody>
      </p:sp>
      <p:sp>
        <p:nvSpPr>
          <p:cNvPr id="9" name="Rektangel 8">
            <a:extLst>
              <a:ext uri="{FF2B5EF4-FFF2-40B4-BE49-F238E27FC236}">
                <a16:creationId xmlns:a16="http://schemas.microsoft.com/office/drawing/2014/main" id="{7E6A2550-E9EE-4F44-B510-BBB01DE113DC}"/>
              </a:ext>
            </a:extLst>
          </p:cNvPr>
          <p:cNvSpPr/>
          <p:nvPr/>
        </p:nvSpPr>
        <p:spPr>
          <a:xfrm>
            <a:off x="815441" y="5396544"/>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EE9C67D1-062E-4AAD-94A8-A48B871010CD}"/>
              </a:ext>
            </a:extLst>
          </p:cNvPr>
          <p:cNvSpPr/>
          <p:nvPr/>
        </p:nvSpPr>
        <p:spPr>
          <a:xfrm>
            <a:off x="2271547" y="5393118"/>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kstSylinder 11">
            <a:extLst>
              <a:ext uri="{FF2B5EF4-FFF2-40B4-BE49-F238E27FC236}">
                <a16:creationId xmlns:a16="http://schemas.microsoft.com/office/drawing/2014/main" id="{11B2AF16-0D0E-404E-A36C-7E56284BD965}"/>
              </a:ext>
            </a:extLst>
          </p:cNvPr>
          <p:cNvSpPr txBox="1"/>
          <p:nvPr/>
        </p:nvSpPr>
        <p:spPr>
          <a:xfrm>
            <a:off x="996178" y="5502784"/>
            <a:ext cx="1032864" cy="338554"/>
          </a:xfrm>
          <a:prstGeom prst="rect">
            <a:avLst/>
          </a:prstGeom>
          <a:noFill/>
        </p:spPr>
        <p:txBody>
          <a:bodyPr wrap="square" rtlCol="0">
            <a:spAutoFit/>
          </a:bodyPr>
          <a:lstStyle/>
          <a:p>
            <a:pPr algn="ctr"/>
            <a:r>
              <a:rPr lang="nb-NO" sz="1600" dirty="0">
                <a:solidFill>
                  <a:schemeClr val="bg1"/>
                </a:solidFill>
              </a:rPr>
              <a:t>Mars</a:t>
            </a:r>
          </a:p>
        </p:txBody>
      </p:sp>
      <p:sp>
        <p:nvSpPr>
          <p:cNvPr id="13" name="TekstSylinder 12">
            <a:extLst>
              <a:ext uri="{FF2B5EF4-FFF2-40B4-BE49-F238E27FC236}">
                <a16:creationId xmlns:a16="http://schemas.microsoft.com/office/drawing/2014/main" id="{1FAE7A1D-419B-4F8D-9FDD-0686487F9410}"/>
              </a:ext>
            </a:extLst>
          </p:cNvPr>
          <p:cNvSpPr txBox="1"/>
          <p:nvPr/>
        </p:nvSpPr>
        <p:spPr>
          <a:xfrm>
            <a:off x="2451141" y="5502784"/>
            <a:ext cx="1032864" cy="338554"/>
          </a:xfrm>
          <a:prstGeom prst="rect">
            <a:avLst/>
          </a:prstGeom>
          <a:noFill/>
        </p:spPr>
        <p:txBody>
          <a:bodyPr wrap="square" rtlCol="0">
            <a:spAutoFit/>
          </a:bodyPr>
          <a:lstStyle/>
          <a:p>
            <a:pPr algn="ctr"/>
            <a:r>
              <a:rPr lang="nb-NO" sz="1600" dirty="0">
                <a:solidFill>
                  <a:schemeClr val="bg1"/>
                </a:solidFill>
              </a:rPr>
              <a:t>April</a:t>
            </a:r>
          </a:p>
        </p:txBody>
      </p:sp>
      <p:sp>
        <p:nvSpPr>
          <p:cNvPr id="16" name="Rektangel 15">
            <a:extLst>
              <a:ext uri="{FF2B5EF4-FFF2-40B4-BE49-F238E27FC236}">
                <a16:creationId xmlns:a16="http://schemas.microsoft.com/office/drawing/2014/main" id="{2E07095E-3F99-43E2-9CE5-48972A2D3217}"/>
              </a:ext>
            </a:extLst>
          </p:cNvPr>
          <p:cNvSpPr/>
          <p:nvPr/>
        </p:nvSpPr>
        <p:spPr>
          <a:xfrm>
            <a:off x="815441" y="5933695"/>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0E0DDE9D-B4CD-451A-ADA3-A880590893A7}"/>
              </a:ext>
            </a:extLst>
          </p:cNvPr>
          <p:cNvSpPr/>
          <p:nvPr/>
        </p:nvSpPr>
        <p:spPr>
          <a:xfrm>
            <a:off x="2270404" y="5933695"/>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9" name="Rektangel 18">
            <a:extLst>
              <a:ext uri="{FF2B5EF4-FFF2-40B4-BE49-F238E27FC236}">
                <a16:creationId xmlns:a16="http://schemas.microsoft.com/office/drawing/2014/main" id="{93907597-7447-4492-9F49-8851AD5B7C0D}"/>
              </a:ext>
            </a:extLst>
          </p:cNvPr>
          <p:cNvSpPr/>
          <p:nvPr/>
        </p:nvSpPr>
        <p:spPr>
          <a:xfrm>
            <a:off x="816581" y="600331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20" name="Rektangel 19">
            <a:extLst>
              <a:ext uri="{FF2B5EF4-FFF2-40B4-BE49-F238E27FC236}">
                <a16:creationId xmlns:a16="http://schemas.microsoft.com/office/drawing/2014/main" id="{697B8536-1E7F-4D24-9757-275A6648A4F6}"/>
              </a:ext>
            </a:extLst>
          </p:cNvPr>
          <p:cNvSpPr/>
          <p:nvPr/>
        </p:nvSpPr>
        <p:spPr>
          <a:xfrm>
            <a:off x="2271544" y="600331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22" name="TekstSylinder 21">
            <a:extLst>
              <a:ext uri="{FF2B5EF4-FFF2-40B4-BE49-F238E27FC236}">
                <a16:creationId xmlns:a16="http://schemas.microsoft.com/office/drawing/2014/main" id="{1BD2614B-BEE4-4241-AA0C-AF7120AD771A}"/>
              </a:ext>
            </a:extLst>
          </p:cNvPr>
          <p:cNvSpPr txBox="1"/>
          <p:nvPr/>
        </p:nvSpPr>
        <p:spPr>
          <a:xfrm>
            <a:off x="944868" y="6037433"/>
            <a:ext cx="1134340" cy="1107996"/>
          </a:xfrm>
          <a:prstGeom prst="rect">
            <a:avLst/>
          </a:prstGeom>
          <a:noFill/>
        </p:spPr>
        <p:txBody>
          <a:bodyPr wrap="square" rtlCol="0">
            <a:spAutoFit/>
          </a:bodyPr>
          <a:lstStyle/>
          <a:p>
            <a:pPr algn="ctr"/>
            <a:r>
              <a:rPr lang="nb-NO" sz="6600" b="1" dirty="0">
                <a:solidFill>
                  <a:schemeClr val="tx2"/>
                </a:solidFill>
              </a:rPr>
              <a:t>13</a:t>
            </a:r>
          </a:p>
        </p:txBody>
      </p:sp>
      <p:sp>
        <p:nvSpPr>
          <p:cNvPr id="24" name="TekstSylinder 23">
            <a:extLst>
              <a:ext uri="{FF2B5EF4-FFF2-40B4-BE49-F238E27FC236}">
                <a16:creationId xmlns:a16="http://schemas.microsoft.com/office/drawing/2014/main" id="{BC020C01-66D4-4D63-8C77-8D9CF56CD89B}"/>
              </a:ext>
            </a:extLst>
          </p:cNvPr>
          <p:cNvSpPr txBox="1"/>
          <p:nvPr/>
        </p:nvSpPr>
        <p:spPr>
          <a:xfrm>
            <a:off x="2316274" y="6043409"/>
            <a:ext cx="1280251" cy="1107996"/>
          </a:xfrm>
          <a:prstGeom prst="rect">
            <a:avLst/>
          </a:prstGeom>
          <a:noFill/>
        </p:spPr>
        <p:txBody>
          <a:bodyPr wrap="square" rtlCol="0">
            <a:spAutoFit/>
          </a:bodyPr>
          <a:lstStyle/>
          <a:p>
            <a:pPr algn="ctr"/>
            <a:r>
              <a:rPr lang="nb-NO" sz="6600" b="1" dirty="0">
                <a:solidFill>
                  <a:schemeClr val="tx2"/>
                </a:solidFill>
              </a:rPr>
              <a:t>17</a:t>
            </a:r>
          </a:p>
        </p:txBody>
      </p:sp>
      <p:sp>
        <p:nvSpPr>
          <p:cNvPr id="2" name="Rektangel 1">
            <a:extLst>
              <a:ext uri="{FF2B5EF4-FFF2-40B4-BE49-F238E27FC236}">
                <a16:creationId xmlns:a16="http://schemas.microsoft.com/office/drawing/2014/main" id="{A4A348F2-30B0-4ACF-A5F2-F52B339AA665}"/>
              </a:ext>
            </a:extLst>
          </p:cNvPr>
          <p:cNvSpPr/>
          <p:nvPr/>
        </p:nvSpPr>
        <p:spPr>
          <a:xfrm>
            <a:off x="1521658" y="4140555"/>
            <a:ext cx="1161787" cy="11829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7739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11</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nb-NO" b="1" i="1" dirty="0"/>
              <a:t>Eksempel – </a:t>
            </a:r>
            <a:r>
              <a:rPr lang="nb-NO" b="1" i="1" dirty="0" err="1"/>
              <a:t>AccountBeer</a:t>
            </a:r>
            <a:r>
              <a:rPr lang="nb-NO" b="1" i="1" dirty="0"/>
              <a:t> Pub</a:t>
            </a:r>
          </a:p>
          <a:p>
            <a:endParaRPr lang="en-GB" i="1" dirty="0"/>
          </a:p>
        </p:txBody>
      </p:sp>
      <p:sp>
        <p:nvSpPr>
          <p:cNvPr id="42" name="Rektangel 41">
            <a:extLst>
              <a:ext uri="{FF2B5EF4-FFF2-40B4-BE49-F238E27FC236}">
                <a16:creationId xmlns:a16="http://schemas.microsoft.com/office/drawing/2014/main" id="{5369AD42-6C1B-4F28-A9D5-323B66E4A323}"/>
              </a:ext>
            </a:extLst>
          </p:cNvPr>
          <p:cNvSpPr/>
          <p:nvPr/>
        </p:nvSpPr>
        <p:spPr>
          <a:xfrm>
            <a:off x="842454" y="2430926"/>
            <a:ext cx="15547867" cy="1446550"/>
          </a:xfrm>
          <a:prstGeom prst="rect">
            <a:avLst/>
          </a:prstGeom>
        </p:spPr>
        <p:txBody>
          <a:bodyPr wrap="square">
            <a:spAutoFit/>
          </a:bodyPr>
          <a:lstStyle/>
          <a:p>
            <a:r>
              <a:rPr lang="nb-NO" sz="2200" i="1" dirty="0">
                <a:solidFill>
                  <a:schemeClr val="tx2"/>
                </a:solidFill>
              </a:rPr>
              <a:t>Fredag 5. juni blir eier av puben klar over at regjeringen lanserer en tilskuddsordning for permitterte som tas tilbake i jobb. Eier tror at aktivitetsnivået vil være for lavt til å ha både Per og Kari i full stilling gjennom sommeren. Han vil likevel gjerne undersøke muligheten for om de kan tilpasse seg kravene ved at Per og Kari bytter plass, eller ved at Kari reduserer sin stillingsprosent og Per tas tilbake på deltid. Han spør sin regnskapsfører om råd….</a:t>
            </a:r>
          </a:p>
        </p:txBody>
      </p:sp>
      <p:sp>
        <p:nvSpPr>
          <p:cNvPr id="9" name="Rektangel 8">
            <a:extLst>
              <a:ext uri="{FF2B5EF4-FFF2-40B4-BE49-F238E27FC236}">
                <a16:creationId xmlns:a16="http://schemas.microsoft.com/office/drawing/2014/main" id="{EFDA2999-87FA-45E0-9394-56B19F3F4EEB}"/>
              </a:ext>
            </a:extLst>
          </p:cNvPr>
          <p:cNvSpPr/>
          <p:nvPr/>
        </p:nvSpPr>
        <p:spPr>
          <a:xfrm>
            <a:off x="3815694" y="5261386"/>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A099F0BF-5863-4657-8564-BB0481D02DA3}"/>
              </a:ext>
            </a:extLst>
          </p:cNvPr>
          <p:cNvSpPr/>
          <p:nvPr/>
        </p:nvSpPr>
        <p:spPr>
          <a:xfrm>
            <a:off x="5270657" y="5261386"/>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211A17C1-312A-4815-B8CC-29ACAAEC445E}"/>
              </a:ext>
            </a:extLst>
          </p:cNvPr>
          <p:cNvSpPr txBox="1"/>
          <p:nvPr/>
        </p:nvSpPr>
        <p:spPr>
          <a:xfrm>
            <a:off x="3996430" y="5371052"/>
            <a:ext cx="1032864" cy="338554"/>
          </a:xfrm>
          <a:prstGeom prst="rect">
            <a:avLst/>
          </a:prstGeom>
          <a:noFill/>
        </p:spPr>
        <p:txBody>
          <a:bodyPr wrap="square" rtlCol="0">
            <a:spAutoFit/>
          </a:bodyPr>
          <a:lstStyle/>
          <a:p>
            <a:pPr algn="ctr"/>
            <a:r>
              <a:rPr lang="nb-NO" sz="1600" dirty="0">
                <a:solidFill>
                  <a:schemeClr val="bg1"/>
                </a:solidFill>
              </a:rPr>
              <a:t>Mai</a:t>
            </a:r>
          </a:p>
        </p:txBody>
      </p:sp>
      <p:sp>
        <p:nvSpPr>
          <p:cNvPr id="12" name="TekstSylinder 11">
            <a:extLst>
              <a:ext uri="{FF2B5EF4-FFF2-40B4-BE49-F238E27FC236}">
                <a16:creationId xmlns:a16="http://schemas.microsoft.com/office/drawing/2014/main" id="{E06F62A3-ED52-4D05-89FA-8ACE426F4143}"/>
              </a:ext>
            </a:extLst>
          </p:cNvPr>
          <p:cNvSpPr txBox="1"/>
          <p:nvPr/>
        </p:nvSpPr>
        <p:spPr>
          <a:xfrm>
            <a:off x="5451393" y="5371052"/>
            <a:ext cx="1032864" cy="338554"/>
          </a:xfrm>
          <a:prstGeom prst="rect">
            <a:avLst/>
          </a:prstGeom>
          <a:noFill/>
        </p:spPr>
        <p:txBody>
          <a:bodyPr wrap="square" rtlCol="0">
            <a:spAutoFit/>
          </a:bodyPr>
          <a:lstStyle/>
          <a:p>
            <a:pPr algn="ctr"/>
            <a:r>
              <a:rPr lang="nb-NO" sz="1600" dirty="0">
                <a:solidFill>
                  <a:schemeClr val="bg1"/>
                </a:solidFill>
              </a:rPr>
              <a:t>Juni</a:t>
            </a:r>
          </a:p>
        </p:txBody>
      </p:sp>
      <p:sp>
        <p:nvSpPr>
          <p:cNvPr id="13" name="Rektangel 12">
            <a:extLst>
              <a:ext uri="{FF2B5EF4-FFF2-40B4-BE49-F238E27FC236}">
                <a16:creationId xmlns:a16="http://schemas.microsoft.com/office/drawing/2014/main" id="{E8435716-2A78-4425-95DE-608E5FDD6E6F}"/>
              </a:ext>
            </a:extLst>
          </p:cNvPr>
          <p:cNvSpPr/>
          <p:nvPr/>
        </p:nvSpPr>
        <p:spPr>
          <a:xfrm>
            <a:off x="3815694" y="5801963"/>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B210E64E-3CEF-4C18-8004-E1E1C4D517EA}"/>
              </a:ext>
            </a:extLst>
          </p:cNvPr>
          <p:cNvSpPr/>
          <p:nvPr/>
        </p:nvSpPr>
        <p:spPr>
          <a:xfrm>
            <a:off x="5270657" y="5801963"/>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65ADEE5A-056A-427A-98E0-5FBDDE611117}"/>
              </a:ext>
            </a:extLst>
          </p:cNvPr>
          <p:cNvSpPr/>
          <p:nvPr/>
        </p:nvSpPr>
        <p:spPr>
          <a:xfrm>
            <a:off x="3820575" y="5871571"/>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D1BC5BA0-87DE-471E-A470-63CE85A38705}"/>
              </a:ext>
            </a:extLst>
          </p:cNvPr>
          <p:cNvSpPr/>
          <p:nvPr/>
        </p:nvSpPr>
        <p:spPr>
          <a:xfrm>
            <a:off x="5276681" y="5871571"/>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17" name="Rektangel 16">
            <a:extLst>
              <a:ext uri="{FF2B5EF4-FFF2-40B4-BE49-F238E27FC236}">
                <a16:creationId xmlns:a16="http://schemas.microsoft.com/office/drawing/2014/main" id="{D2A6A757-8157-4B15-9198-A44B39A0D70E}"/>
              </a:ext>
            </a:extLst>
          </p:cNvPr>
          <p:cNvSpPr/>
          <p:nvPr/>
        </p:nvSpPr>
        <p:spPr>
          <a:xfrm>
            <a:off x="905767" y="5264812"/>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2F5F3EA1-14B0-471A-920C-7C8AE78FFE7D}"/>
              </a:ext>
            </a:extLst>
          </p:cNvPr>
          <p:cNvSpPr/>
          <p:nvPr/>
        </p:nvSpPr>
        <p:spPr>
          <a:xfrm>
            <a:off x="2361873" y="5261386"/>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TekstSylinder 18">
            <a:extLst>
              <a:ext uri="{FF2B5EF4-FFF2-40B4-BE49-F238E27FC236}">
                <a16:creationId xmlns:a16="http://schemas.microsoft.com/office/drawing/2014/main" id="{126014D5-247C-4ED6-B631-9569BFF00CAE}"/>
              </a:ext>
            </a:extLst>
          </p:cNvPr>
          <p:cNvSpPr txBox="1"/>
          <p:nvPr/>
        </p:nvSpPr>
        <p:spPr>
          <a:xfrm>
            <a:off x="1086504" y="5371052"/>
            <a:ext cx="1032864" cy="338554"/>
          </a:xfrm>
          <a:prstGeom prst="rect">
            <a:avLst/>
          </a:prstGeom>
          <a:noFill/>
        </p:spPr>
        <p:txBody>
          <a:bodyPr wrap="square" rtlCol="0">
            <a:spAutoFit/>
          </a:bodyPr>
          <a:lstStyle/>
          <a:p>
            <a:pPr algn="ctr"/>
            <a:r>
              <a:rPr lang="nb-NO" sz="1600" dirty="0">
                <a:solidFill>
                  <a:schemeClr val="bg1"/>
                </a:solidFill>
              </a:rPr>
              <a:t>Mars</a:t>
            </a:r>
          </a:p>
        </p:txBody>
      </p:sp>
      <p:sp>
        <p:nvSpPr>
          <p:cNvPr id="20" name="TekstSylinder 19">
            <a:extLst>
              <a:ext uri="{FF2B5EF4-FFF2-40B4-BE49-F238E27FC236}">
                <a16:creationId xmlns:a16="http://schemas.microsoft.com/office/drawing/2014/main" id="{01D13A82-12C0-4126-AAA8-C62D482E911C}"/>
              </a:ext>
            </a:extLst>
          </p:cNvPr>
          <p:cNvSpPr txBox="1"/>
          <p:nvPr/>
        </p:nvSpPr>
        <p:spPr>
          <a:xfrm>
            <a:off x="2541467" y="5371052"/>
            <a:ext cx="1032864" cy="338554"/>
          </a:xfrm>
          <a:prstGeom prst="rect">
            <a:avLst/>
          </a:prstGeom>
          <a:noFill/>
        </p:spPr>
        <p:txBody>
          <a:bodyPr wrap="square" rtlCol="0">
            <a:spAutoFit/>
          </a:bodyPr>
          <a:lstStyle/>
          <a:p>
            <a:pPr algn="ctr"/>
            <a:r>
              <a:rPr lang="nb-NO" sz="1600" dirty="0">
                <a:solidFill>
                  <a:schemeClr val="bg1"/>
                </a:solidFill>
              </a:rPr>
              <a:t>April</a:t>
            </a:r>
          </a:p>
        </p:txBody>
      </p:sp>
      <p:sp>
        <p:nvSpPr>
          <p:cNvPr id="21" name="Rektangel 20">
            <a:extLst>
              <a:ext uri="{FF2B5EF4-FFF2-40B4-BE49-F238E27FC236}">
                <a16:creationId xmlns:a16="http://schemas.microsoft.com/office/drawing/2014/main" id="{385BF519-8F67-4BFA-8AEE-E37BED6235E2}"/>
              </a:ext>
            </a:extLst>
          </p:cNvPr>
          <p:cNvSpPr/>
          <p:nvPr/>
        </p:nvSpPr>
        <p:spPr>
          <a:xfrm>
            <a:off x="905767" y="5801963"/>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2" name="Rektangel 21">
            <a:extLst>
              <a:ext uri="{FF2B5EF4-FFF2-40B4-BE49-F238E27FC236}">
                <a16:creationId xmlns:a16="http://schemas.microsoft.com/office/drawing/2014/main" id="{F2757F32-0263-42E6-94EE-88D7AE2E9DA6}"/>
              </a:ext>
            </a:extLst>
          </p:cNvPr>
          <p:cNvSpPr/>
          <p:nvPr/>
        </p:nvSpPr>
        <p:spPr>
          <a:xfrm>
            <a:off x="2360730" y="5801963"/>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3" name="Rektangel 22">
            <a:extLst>
              <a:ext uri="{FF2B5EF4-FFF2-40B4-BE49-F238E27FC236}">
                <a16:creationId xmlns:a16="http://schemas.microsoft.com/office/drawing/2014/main" id="{33A497E7-D2B2-4553-B597-D14F4F0D83D4}"/>
              </a:ext>
            </a:extLst>
          </p:cNvPr>
          <p:cNvSpPr/>
          <p:nvPr/>
        </p:nvSpPr>
        <p:spPr>
          <a:xfrm>
            <a:off x="905764" y="5871571"/>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24" name="Rektangel 23">
            <a:extLst>
              <a:ext uri="{FF2B5EF4-FFF2-40B4-BE49-F238E27FC236}">
                <a16:creationId xmlns:a16="http://schemas.microsoft.com/office/drawing/2014/main" id="{AD328538-A730-4F92-96DE-3FF7F8201B73}"/>
              </a:ext>
            </a:extLst>
          </p:cNvPr>
          <p:cNvSpPr/>
          <p:nvPr/>
        </p:nvSpPr>
        <p:spPr>
          <a:xfrm>
            <a:off x="2361870" y="5871571"/>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25" name="TekstSylinder 24">
            <a:extLst>
              <a:ext uri="{FF2B5EF4-FFF2-40B4-BE49-F238E27FC236}">
                <a16:creationId xmlns:a16="http://schemas.microsoft.com/office/drawing/2014/main" id="{CB578CAC-A23C-435D-9F00-85020FFD515E}"/>
              </a:ext>
            </a:extLst>
          </p:cNvPr>
          <p:cNvSpPr txBox="1"/>
          <p:nvPr/>
        </p:nvSpPr>
        <p:spPr>
          <a:xfrm>
            <a:off x="5346437" y="5905701"/>
            <a:ext cx="1280251" cy="1107996"/>
          </a:xfrm>
          <a:prstGeom prst="rect">
            <a:avLst/>
          </a:prstGeom>
          <a:noFill/>
        </p:spPr>
        <p:txBody>
          <a:bodyPr wrap="square" rtlCol="0">
            <a:spAutoFit/>
          </a:bodyPr>
          <a:lstStyle/>
          <a:p>
            <a:pPr algn="ctr"/>
            <a:r>
              <a:rPr lang="nb-NO" sz="6600" b="1" dirty="0">
                <a:solidFill>
                  <a:schemeClr val="tx2"/>
                </a:solidFill>
              </a:rPr>
              <a:t>5</a:t>
            </a:r>
          </a:p>
        </p:txBody>
      </p:sp>
      <p:sp>
        <p:nvSpPr>
          <p:cNvPr id="26" name="Rektangel 25">
            <a:extLst>
              <a:ext uri="{FF2B5EF4-FFF2-40B4-BE49-F238E27FC236}">
                <a16:creationId xmlns:a16="http://schemas.microsoft.com/office/drawing/2014/main" id="{C145F6D4-A9D6-444B-8E44-D1900983CD49}"/>
              </a:ext>
            </a:extLst>
          </p:cNvPr>
          <p:cNvSpPr/>
          <p:nvPr/>
        </p:nvSpPr>
        <p:spPr>
          <a:xfrm>
            <a:off x="6725620" y="5254707"/>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ktangel 26">
            <a:extLst>
              <a:ext uri="{FF2B5EF4-FFF2-40B4-BE49-F238E27FC236}">
                <a16:creationId xmlns:a16="http://schemas.microsoft.com/office/drawing/2014/main" id="{CFD52810-1E1A-44A3-8C87-B29C0A452899}"/>
              </a:ext>
            </a:extLst>
          </p:cNvPr>
          <p:cNvSpPr/>
          <p:nvPr/>
        </p:nvSpPr>
        <p:spPr>
          <a:xfrm>
            <a:off x="8180583" y="52616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E980C777-CC5C-45B4-8FCB-57AE95702E76}"/>
              </a:ext>
            </a:extLst>
          </p:cNvPr>
          <p:cNvSpPr/>
          <p:nvPr/>
        </p:nvSpPr>
        <p:spPr>
          <a:xfrm>
            <a:off x="9635546" y="5254706"/>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ktangel 28">
            <a:extLst>
              <a:ext uri="{FF2B5EF4-FFF2-40B4-BE49-F238E27FC236}">
                <a16:creationId xmlns:a16="http://schemas.microsoft.com/office/drawing/2014/main" id="{50477BC3-0B56-46D9-A71C-4C6B017264DC}"/>
              </a:ext>
            </a:extLst>
          </p:cNvPr>
          <p:cNvSpPr/>
          <p:nvPr/>
        </p:nvSpPr>
        <p:spPr>
          <a:xfrm>
            <a:off x="11090508" y="5254706"/>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TekstSylinder 29">
            <a:extLst>
              <a:ext uri="{FF2B5EF4-FFF2-40B4-BE49-F238E27FC236}">
                <a16:creationId xmlns:a16="http://schemas.microsoft.com/office/drawing/2014/main" id="{5D2158D9-9800-44DE-8C99-847879466D42}"/>
              </a:ext>
            </a:extLst>
          </p:cNvPr>
          <p:cNvSpPr txBox="1"/>
          <p:nvPr/>
        </p:nvSpPr>
        <p:spPr>
          <a:xfrm>
            <a:off x="6906356" y="5364373"/>
            <a:ext cx="1032864" cy="338554"/>
          </a:xfrm>
          <a:prstGeom prst="rect">
            <a:avLst/>
          </a:prstGeom>
          <a:noFill/>
        </p:spPr>
        <p:txBody>
          <a:bodyPr wrap="square" rtlCol="0">
            <a:spAutoFit/>
          </a:bodyPr>
          <a:lstStyle/>
          <a:p>
            <a:pPr algn="ctr"/>
            <a:r>
              <a:rPr lang="nb-NO" sz="1600" dirty="0">
                <a:solidFill>
                  <a:schemeClr val="bg1"/>
                </a:solidFill>
              </a:rPr>
              <a:t>Juli</a:t>
            </a:r>
          </a:p>
        </p:txBody>
      </p:sp>
      <p:sp>
        <p:nvSpPr>
          <p:cNvPr id="31" name="TekstSylinder 30">
            <a:extLst>
              <a:ext uri="{FF2B5EF4-FFF2-40B4-BE49-F238E27FC236}">
                <a16:creationId xmlns:a16="http://schemas.microsoft.com/office/drawing/2014/main" id="{DA63CC77-EA15-4AE7-B234-E9F39C10C00C}"/>
              </a:ext>
            </a:extLst>
          </p:cNvPr>
          <p:cNvSpPr txBox="1"/>
          <p:nvPr/>
        </p:nvSpPr>
        <p:spPr>
          <a:xfrm>
            <a:off x="8361319" y="5364373"/>
            <a:ext cx="1032864" cy="338554"/>
          </a:xfrm>
          <a:prstGeom prst="rect">
            <a:avLst/>
          </a:prstGeom>
          <a:noFill/>
        </p:spPr>
        <p:txBody>
          <a:bodyPr wrap="square" rtlCol="0">
            <a:spAutoFit/>
          </a:bodyPr>
          <a:lstStyle/>
          <a:p>
            <a:pPr algn="ctr"/>
            <a:r>
              <a:rPr lang="nb-NO" sz="1600" dirty="0">
                <a:solidFill>
                  <a:schemeClr val="bg1"/>
                </a:solidFill>
              </a:rPr>
              <a:t>August</a:t>
            </a:r>
          </a:p>
        </p:txBody>
      </p:sp>
      <p:sp>
        <p:nvSpPr>
          <p:cNvPr id="32" name="TekstSylinder 31">
            <a:extLst>
              <a:ext uri="{FF2B5EF4-FFF2-40B4-BE49-F238E27FC236}">
                <a16:creationId xmlns:a16="http://schemas.microsoft.com/office/drawing/2014/main" id="{92859D21-70C7-41E4-A234-F36AFE6B6C0E}"/>
              </a:ext>
            </a:extLst>
          </p:cNvPr>
          <p:cNvSpPr txBox="1"/>
          <p:nvPr/>
        </p:nvSpPr>
        <p:spPr>
          <a:xfrm>
            <a:off x="9716387" y="5364373"/>
            <a:ext cx="1232661" cy="338554"/>
          </a:xfrm>
          <a:prstGeom prst="rect">
            <a:avLst/>
          </a:prstGeom>
          <a:noFill/>
        </p:spPr>
        <p:txBody>
          <a:bodyPr wrap="square" rtlCol="0">
            <a:spAutoFit/>
          </a:bodyPr>
          <a:lstStyle/>
          <a:p>
            <a:pPr algn="ctr"/>
            <a:r>
              <a:rPr lang="nb-NO" sz="1600" dirty="0">
                <a:solidFill>
                  <a:schemeClr val="bg1"/>
                </a:solidFill>
              </a:rPr>
              <a:t>September</a:t>
            </a:r>
          </a:p>
        </p:txBody>
      </p:sp>
      <p:sp>
        <p:nvSpPr>
          <p:cNvPr id="33" name="TekstSylinder 32">
            <a:extLst>
              <a:ext uri="{FF2B5EF4-FFF2-40B4-BE49-F238E27FC236}">
                <a16:creationId xmlns:a16="http://schemas.microsoft.com/office/drawing/2014/main" id="{8323C81E-2516-4741-8B5E-AFA4E5C612AB}"/>
              </a:ext>
            </a:extLst>
          </p:cNvPr>
          <p:cNvSpPr txBox="1"/>
          <p:nvPr/>
        </p:nvSpPr>
        <p:spPr>
          <a:xfrm>
            <a:off x="11171349" y="5364373"/>
            <a:ext cx="1232661" cy="338554"/>
          </a:xfrm>
          <a:prstGeom prst="rect">
            <a:avLst/>
          </a:prstGeom>
          <a:noFill/>
        </p:spPr>
        <p:txBody>
          <a:bodyPr wrap="square" rtlCol="0">
            <a:spAutoFit/>
          </a:bodyPr>
          <a:lstStyle/>
          <a:p>
            <a:pPr algn="ctr"/>
            <a:r>
              <a:rPr lang="nb-NO" sz="1600" dirty="0">
                <a:solidFill>
                  <a:schemeClr val="bg1"/>
                </a:solidFill>
              </a:rPr>
              <a:t>Oktober</a:t>
            </a:r>
          </a:p>
        </p:txBody>
      </p:sp>
      <p:sp>
        <p:nvSpPr>
          <p:cNvPr id="34" name="Rektangel 33">
            <a:extLst>
              <a:ext uri="{FF2B5EF4-FFF2-40B4-BE49-F238E27FC236}">
                <a16:creationId xmlns:a16="http://schemas.microsoft.com/office/drawing/2014/main" id="{AEF4A96A-3F7E-4DEE-BBD6-FE3332B8F5AB}"/>
              </a:ext>
            </a:extLst>
          </p:cNvPr>
          <p:cNvSpPr/>
          <p:nvPr/>
        </p:nvSpPr>
        <p:spPr>
          <a:xfrm>
            <a:off x="6725620" y="5795284"/>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5" name="Rektangel 34">
            <a:extLst>
              <a:ext uri="{FF2B5EF4-FFF2-40B4-BE49-F238E27FC236}">
                <a16:creationId xmlns:a16="http://schemas.microsoft.com/office/drawing/2014/main" id="{10DB4D7F-C242-41C4-9AC8-095078062907}"/>
              </a:ext>
            </a:extLst>
          </p:cNvPr>
          <p:cNvSpPr/>
          <p:nvPr/>
        </p:nvSpPr>
        <p:spPr>
          <a:xfrm>
            <a:off x="8180583" y="5795284"/>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6" name="Rektangel 35">
            <a:extLst>
              <a:ext uri="{FF2B5EF4-FFF2-40B4-BE49-F238E27FC236}">
                <a16:creationId xmlns:a16="http://schemas.microsoft.com/office/drawing/2014/main" id="{BCFED1F3-3E6D-44FC-9BE2-1E3902BBAC56}"/>
              </a:ext>
            </a:extLst>
          </p:cNvPr>
          <p:cNvSpPr/>
          <p:nvPr/>
        </p:nvSpPr>
        <p:spPr>
          <a:xfrm>
            <a:off x="9635546" y="5795284"/>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7" name="Rektangel 36">
            <a:extLst>
              <a:ext uri="{FF2B5EF4-FFF2-40B4-BE49-F238E27FC236}">
                <a16:creationId xmlns:a16="http://schemas.microsoft.com/office/drawing/2014/main" id="{04FA6811-9D60-4686-8EA1-5AE79D0DF6C8}"/>
              </a:ext>
            </a:extLst>
          </p:cNvPr>
          <p:cNvSpPr/>
          <p:nvPr/>
        </p:nvSpPr>
        <p:spPr>
          <a:xfrm>
            <a:off x="11090508" y="5795284"/>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8" name="Rektangel 37">
            <a:extLst>
              <a:ext uri="{FF2B5EF4-FFF2-40B4-BE49-F238E27FC236}">
                <a16:creationId xmlns:a16="http://schemas.microsoft.com/office/drawing/2014/main" id="{61506724-1C48-46C4-9327-7209613CEAC1}"/>
              </a:ext>
            </a:extLst>
          </p:cNvPr>
          <p:cNvSpPr/>
          <p:nvPr/>
        </p:nvSpPr>
        <p:spPr>
          <a:xfrm>
            <a:off x="6725617" y="5864892"/>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9" name="Rektangel 38">
            <a:extLst>
              <a:ext uri="{FF2B5EF4-FFF2-40B4-BE49-F238E27FC236}">
                <a16:creationId xmlns:a16="http://schemas.microsoft.com/office/drawing/2014/main" id="{25AC511B-C644-4D14-BC9E-D01614551F18}"/>
              </a:ext>
            </a:extLst>
          </p:cNvPr>
          <p:cNvSpPr/>
          <p:nvPr/>
        </p:nvSpPr>
        <p:spPr>
          <a:xfrm>
            <a:off x="8180580" y="5864892"/>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0" name="Rektangel 39">
            <a:extLst>
              <a:ext uri="{FF2B5EF4-FFF2-40B4-BE49-F238E27FC236}">
                <a16:creationId xmlns:a16="http://schemas.microsoft.com/office/drawing/2014/main" id="{D830EEFE-84E0-42CD-88E9-6B0109641ADA}"/>
              </a:ext>
            </a:extLst>
          </p:cNvPr>
          <p:cNvSpPr/>
          <p:nvPr/>
        </p:nvSpPr>
        <p:spPr>
          <a:xfrm>
            <a:off x="9635543" y="5864892"/>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1" name="Rektangel 40">
            <a:extLst>
              <a:ext uri="{FF2B5EF4-FFF2-40B4-BE49-F238E27FC236}">
                <a16:creationId xmlns:a16="http://schemas.microsoft.com/office/drawing/2014/main" id="{51898CAC-0FE8-42A1-AD43-0FB1F9A01C74}"/>
              </a:ext>
            </a:extLst>
          </p:cNvPr>
          <p:cNvSpPr/>
          <p:nvPr/>
        </p:nvSpPr>
        <p:spPr>
          <a:xfrm>
            <a:off x="11090505" y="5864892"/>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6" name="Rektangel 45">
            <a:extLst>
              <a:ext uri="{FF2B5EF4-FFF2-40B4-BE49-F238E27FC236}">
                <a16:creationId xmlns:a16="http://schemas.microsoft.com/office/drawing/2014/main" id="{BFBA08ED-4E86-4843-8783-6D2AF1EBA571}"/>
              </a:ext>
            </a:extLst>
          </p:cNvPr>
          <p:cNvSpPr/>
          <p:nvPr/>
        </p:nvSpPr>
        <p:spPr>
          <a:xfrm>
            <a:off x="4988391" y="7465986"/>
            <a:ext cx="2647215" cy="1084271"/>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7" name="TekstSylinder 46">
            <a:extLst>
              <a:ext uri="{FF2B5EF4-FFF2-40B4-BE49-F238E27FC236}">
                <a16:creationId xmlns:a16="http://schemas.microsoft.com/office/drawing/2014/main" id="{A40E6F9D-00D6-4580-90A7-3C845D70B331}"/>
              </a:ext>
            </a:extLst>
          </p:cNvPr>
          <p:cNvSpPr txBox="1"/>
          <p:nvPr/>
        </p:nvSpPr>
        <p:spPr>
          <a:xfrm>
            <a:off x="5071637" y="7485875"/>
            <a:ext cx="2506254" cy="1015663"/>
          </a:xfrm>
          <a:prstGeom prst="rect">
            <a:avLst/>
          </a:prstGeom>
          <a:noFill/>
        </p:spPr>
        <p:txBody>
          <a:bodyPr wrap="square" rtlCol="0">
            <a:spAutoFit/>
          </a:bodyPr>
          <a:lstStyle/>
          <a:p>
            <a:r>
              <a:rPr lang="nb-NO" sz="2000" i="1" dirty="0">
                <a:solidFill>
                  <a:schemeClr val="tx2"/>
                </a:solidFill>
              </a:rPr>
              <a:t>Regjeringen annonser ordningen om lønnstilskudd</a:t>
            </a:r>
          </a:p>
        </p:txBody>
      </p:sp>
      <p:cxnSp>
        <p:nvCxnSpPr>
          <p:cNvPr id="48" name="Rett linje 47">
            <a:extLst>
              <a:ext uri="{FF2B5EF4-FFF2-40B4-BE49-F238E27FC236}">
                <a16:creationId xmlns:a16="http://schemas.microsoft.com/office/drawing/2014/main" id="{9F5816B3-E330-442C-9757-53EDB077AC2C}"/>
              </a:ext>
            </a:extLst>
          </p:cNvPr>
          <p:cNvCxnSpPr>
            <a:cxnSpLocks/>
          </p:cNvCxnSpPr>
          <p:nvPr/>
        </p:nvCxnSpPr>
        <p:spPr>
          <a:xfrm>
            <a:off x="5572235" y="6830433"/>
            <a:ext cx="0" cy="627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19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animBg="1"/>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Bilde 46" descr="Et bilde som inneholder tegning, bord, skjorte&#10;&#10;Automatisk generert beskrivelse">
            <a:extLst>
              <a:ext uri="{FF2B5EF4-FFF2-40B4-BE49-F238E27FC236}">
                <a16:creationId xmlns:a16="http://schemas.microsoft.com/office/drawing/2014/main" id="{FD001FCD-0897-4A40-A118-F8C0A67F2DCE}"/>
              </a:ext>
            </a:extLst>
          </p:cNvPr>
          <p:cNvPicPr>
            <a:picLocks noChangeAspect="1"/>
          </p:cNvPicPr>
          <p:nvPr/>
        </p:nvPicPr>
        <p:blipFill rotWithShape="1">
          <a:blip r:embed="rId3"/>
          <a:srcRect t="5673"/>
          <a:stretch/>
        </p:blipFill>
        <p:spPr>
          <a:xfrm>
            <a:off x="2450124" y="7067877"/>
            <a:ext cx="1181100" cy="1677124"/>
          </a:xfrm>
          <a:prstGeom prst="rect">
            <a:avLst/>
          </a:prstGeom>
        </p:spPr>
      </p:pic>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12</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nb-NO" b="1" i="1" dirty="0"/>
              <a:t>Eksempel – </a:t>
            </a:r>
            <a:r>
              <a:rPr lang="nb-NO" b="1" i="1" dirty="0" err="1"/>
              <a:t>AccountBeer</a:t>
            </a:r>
            <a:r>
              <a:rPr lang="nb-NO" b="1" i="1" dirty="0"/>
              <a:t> Pub</a:t>
            </a:r>
          </a:p>
          <a:p>
            <a:endParaRPr lang="en-GB" i="1" dirty="0"/>
          </a:p>
        </p:txBody>
      </p:sp>
      <p:pic>
        <p:nvPicPr>
          <p:cNvPr id="51" name="Bilde 50" descr="Et bilde som inneholder bord, tegning&#10;&#10;Automatisk generert beskrivelse">
            <a:extLst>
              <a:ext uri="{FF2B5EF4-FFF2-40B4-BE49-F238E27FC236}">
                <a16:creationId xmlns:a16="http://schemas.microsoft.com/office/drawing/2014/main" id="{04CD57B5-01FB-4AA4-AABF-3F52C8E284D8}"/>
              </a:ext>
            </a:extLst>
          </p:cNvPr>
          <p:cNvPicPr>
            <a:picLocks noChangeAspect="1"/>
          </p:cNvPicPr>
          <p:nvPr/>
        </p:nvPicPr>
        <p:blipFill>
          <a:blip r:embed="rId4"/>
          <a:stretch>
            <a:fillRect/>
          </a:stretch>
        </p:blipFill>
        <p:spPr>
          <a:xfrm>
            <a:off x="3886498" y="3756820"/>
            <a:ext cx="1181100" cy="1778000"/>
          </a:xfrm>
          <a:prstGeom prst="rect">
            <a:avLst/>
          </a:prstGeom>
        </p:spPr>
      </p:pic>
      <p:sp>
        <p:nvSpPr>
          <p:cNvPr id="42" name="Rektangel 41">
            <a:extLst>
              <a:ext uri="{FF2B5EF4-FFF2-40B4-BE49-F238E27FC236}">
                <a16:creationId xmlns:a16="http://schemas.microsoft.com/office/drawing/2014/main" id="{5369AD42-6C1B-4F28-A9D5-323B66E4A323}"/>
              </a:ext>
            </a:extLst>
          </p:cNvPr>
          <p:cNvSpPr/>
          <p:nvPr/>
        </p:nvSpPr>
        <p:spPr>
          <a:xfrm>
            <a:off x="806640" y="2469565"/>
            <a:ext cx="14896655" cy="769441"/>
          </a:xfrm>
          <a:prstGeom prst="rect">
            <a:avLst/>
          </a:prstGeom>
        </p:spPr>
        <p:txBody>
          <a:bodyPr wrap="square">
            <a:spAutoFit/>
          </a:bodyPr>
          <a:lstStyle/>
          <a:p>
            <a:r>
              <a:rPr lang="nb-NO" sz="2200" i="1" dirty="0">
                <a:solidFill>
                  <a:schemeClr val="tx2"/>
                </a:solidFill>
              </a:rPr>
              <a:t>Vi gir tilbakemelding om at siden Per var permittert per 28. mai innfrir han kravet om permitteringstidspunkt, men ikke Kari da hun ble tatt tilbake i jobb 17. april. De kan altså ikke søke om tilskudd for Kari. </a:t>
            </a:r>
          </a:p>
        </p:txBody>
      </p:sp>
      <p:sp>
        <p:nvSpPr>
          <p:cNvPr id="9" name="Rektangel 8">
            <a:extLst>
              <a:ext uri="{FF2B5EF4-FFF2-40B4-BE49-F238E27FC236}">
                <a16:creationId xmlns:a16="http://schemas.microsoft.com/office/drawing/2014/main" id="{F34D89C0-9CC9-4CB8-B25D-C0BF4D270713}"/>
              </a:ext>
            </a:extLst>
          </p:cNvPr>
          <p:cNvSpPr/>
          <p:nvPr/>
        </p:nvSpPr>
        <p:spPr>
          <a:xfrm>
            <a:off x="3779880" y="54738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8488C5C1-17C1-422D-A7E0-970F7390905C}"/>
              </a:ext>
            </a:extLst>
          </p:cNvPr>
          <p:cNvSpPr/>
          <p:nvPr/>
        </p:nvSpPr>
        <p:spPr>
          <a:xfrm>
            <a:off x="5234843" y="54738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TekstSylinder 10">
            <a:extLst>
              <a:ext uri="{FF2B5EF4-FFF2-40B4-BE49-F238E27FC236}">
                <a16:creationId xmlns:a16="http://schemas.microsoft.com/office/drawing/2014/main" id="{713C549D-B077-4551-A3C8-16FB86960605}"/>
              </a:ext>
            </a:extLst>
          </p:cNvPr>
          <p:cNvSpPr txBox="1"/>
          <p:nvPr/>
        </p:nvSpPr>
        <p:spPr>
          <a:xfrm>
            <a:off x="3960616" y="5583539"/>
            <a:ext cx="1032864" cy="338554"/>
          </a:xfrm>
          <a:prstGeom prst="rect">
            <a:avLst/>
          </a:prstGeom>
          <a:noFill/>
        </p:spPr>
        <p:txBody>
          <a:bodyPr wrap="square" rtlCol="0">
            <a:spAutoFit/>
          </a:bodyPr>
          <a:lstStyle/>
          <a:p>
            <a:pPr algn="ctr"/>
            <a:r>
              <a:rPr lang="nb-NO" sz="1600" dirty="0">
                <a:solidFill>
                  <a:schemeClr val="bg1"/>
                </a:solidFill>
              </a:rPr>
              <a:t>Mai</a:t>
            </a:r>
          </a:p>
        </p:txBody>
      </p:sp>
      <p:sp>
        <p:nvSpPr>
          <p:cNvPr id="12" name="TekstSylinder 11">
            <a:extLst>
              <a:ext uri="{FF2B5EF4-FFF2-40B4-BE49-F238E27FC236}">
                <a16:creationId xmlns:a16="http://schemas.microsoft.com/office/drawing/2014/main" id="{EA04F221-E519-45E0-AC21-D1683FA1F135}"/>
              </a:ext>
            </a:extLst>
          </p:cNvPr>
          <p:cNvSpPr txBox="1"/>
          <p:nvPr/>
        </p:nvSpPr>
        <p:spPr>
          <a:xfrm>
            <a:off x="5415579" y="5583539"/>
            <a:ext cx="1032864" cy="338554"/>
          </a:xfrm>
          <a:prstGeom prst="rect">
            <a:avLst/>
          </a:prstGeom>
          <a:noFill/>
        </p:spPr>
        <p:txBody>
          <a:bodyPr wrap="square" rtlCol="0">
            <a:spAutoFit/>
          </a:bodyPr>
          <a:lstStyle/>
          <a:p>
            <a:pPr algn="ctr"/>
            <a:r>
              <a:rPr lang="nb-NO" sz="1600" dirty="0">
                <a:solidFill>
                  <a:schemeClr val="bg1"/>
                </a:solidFill>
              </a:rPr>
              <a:t>Juni</a:t>
            </a:r>
          </a:p>
        </p:txBody>
      </p:sp>
      <p:sp>
        <p:nvSpPr>
          <p:cNvPr id="13" name="Rektangel 12">
            <a:extLst>
              <a:ext uri="{FF2B5EF4-FFF2-40B4-BE49-F238E27FC236}">
                <a16:creationId xmlns:a16="http://schemas.microsoft.com/office/drawing/2014/main" id="{884D02C6-90FF-4C5F-89A6-091ACBD008A8}"/>
              </a:ext>
            </a:extLst>
          </p:cNvPr>
          <p:cNvSpPr/>
          <p:nvPr/>
        </p:nvSpPr>
        <p:spPr>
          <a:xfrm>
            <a:off x="3779880"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6A0074B8-9A08-4487-BE9E-FEBBB3B88E63}"/>
              </a:ext>
            </a:extLst>
          </p:cNvPr>
          <p:cNvSpPr/>
          <p:nvPr/>
        </p:nvSpPr>
        <p:spPr>
          <a:xfrm>
            <a:off x="5234843"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3977639F-DDA1-41BC-996F-6849E5E34975}"/>
              </a:ext>
            </a:extLst>
          </p:cNvPr>
          <p:cNvSpPr/>
          <p:nvPr/>
        </p:nvSpPr>
        <p:spPr>
          <a:xfrm>
            <a:off x="3784761"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16" name="Rektangel 15">
            <a:extLst>
              <a:ext uri="{FF2B5EF4-FFF2-40B4-BE49-F238E27FC236}">
                <a16:creationId xmlns:a16="http://schemas.microsoft.com/office/drawing/2014/main" id="{516F67C4-32DD-469E-85FE-0B32DE92EB38}"/>
              </a:ext>
            </a:extLst>
          </p:cNvPr>
          <p:cNvSpPr/>
          <p:nvPr/>
        </p:nvSpPr>
        <p:spPr>
          <a:xfrm>
            <a:off x="5240867"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17" name="Rektangel 16">
            <a:extLst>
              <a:ext uri="{FF2B5EF4-FFF2-40B4-BE49-F238E27FC236}">
                <a16:creationId xmlns:a16="http://schemas.microsoft.com/office/drawing/2014/main" id="{96704898-E850-4BE2-95C5-639197B0BD8C}"/>
              </a:ext>
            </a:extLst>
          </p:cNvPr>
          <p:cNvSpPr/>
          <p:nvPr/>
        </p:nvSpPr>
        <p:spPr>
          <a:xfrm>
            <a:off x="869953" y="5477299"/>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Rektangel 17">
            <a:extLst>
              <a:ext uri="{FF2B5EF4-FFF2-40B4-BE49-F238E27FC236}">
                <a16:creationId xmlns:a16="http://schemas.microsoft.com/office/drawing/2014/main" id="{D7D6A4E5-F0D5-4983-8B48-F4054B429617}"/>
              </a:ext>
            </a:extLst>
          </p:cNvPr>
          <p:cNvSpPr/>
          <p:nvPr/>
        </p:nvSpPr>
        <p:spPr>
          <a:xfrm>
            <a:off x="2326059" y="54738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TekstSylinder 18">
            <a:extLst>
              <a:ext uri="{FF2B5EF4-FFF2-40B4-BE49-F238E27FC236}">
                <a16:creationId xmlns:a16="http://schemas.microsoft.com/office/drawing/2014/main" id="{F81ECF1E-9C40-4F87-883D-B78558CC1172}"/>
              </a:ext>
            </a:extLst>
          </p:cNvPr>
          <p:cNvSpPr txBox="1"/>
          <p:nvPr/>
        </p:nvSpPr>
        <p:spPr>
          <a:xfrm>
            <a:off x="1050690" y="5583539"/>
            <a:ext cx="1032864" cy="338554"/>
          </a:xfrm>
          <a:prstGeom prst="rect">
            <a:avLst/>
          </a:prstGeom>
          <a:noFill/>
        </p:spPr>
        <p:txBody>
          <a:bodyPr wrap="square" rtlCol="0">
            <a:spAutoFit/>
          </a:bodyPr>
          <a:lstStyle/>
          <a:p>
            <a:pPr algn="ctr"/>
            <a:r>
              <a:rPr lang="nb-NO" sz="1600" dirty="0">
                <a:solidFill>
                  <a:schemeClr val="bg1"/>
                </a:solidFill>
              </a:rPr>
              <a:t>Mars</a:t>
            </a:r>
          </a:p>
        </p:txBody>
      </p:sp>
      <p:sp>
        <p:nvSpPr>
          <p:cNvPr id="20" name="TekstSylinder 19">
            <a:extLst>
              <a:ext uri="{FF2B5EF4-FFF2-40B4-BE49-F238E27FC236}">
                <a16:creationId xmlns:a16="http://schemas.microsoft.com/office/drawing/2014/main" id="{CE68DAAB-03F1-4F98-A420-C963A466B8D7}"/>
              </a:ext>
            </a:extLst>
          </p:cNvPr>
          <p:cNvSpPr txBox="1"/>
          <p:nvPr/>
        </p:nvSpPr>
        <p:spPr>
          <a:xfrm>
            <a:off x="2505653" y="5583539"/>
            <a:ext cx="1032864" cy="338554"/>
          </a:xfrm>
          <a:prstGeom prst="rect">
            <a:avLst/>
          </a:prstGeom>
          <a:noFill/>
        </p:spPr>
        <p:txBody>
          <a:bodyPr wrap="square" rtlCol="0">
            <a:spAutoFit/>
          </a:bodyPr>
          <a:lstStyle/>
          <a:p>
            <a:pPr algn="ctr"/>
            <a:r>
              <a:rPr lang="nb-NO" sz="1600" dirty="0">
                <a:solidFill>
                  <a:schemeClr val="bg1"/>
                </a:solidFill>
              </a:rPr>
              <a:t>April</a:t>
            </a:r>
          </a:p>
        </p:txBody>
      </p:sp>
      <p:sp>
        <p:nvSpPr>
          <p:cNvPr id="21" name="Rektangel 20">
            <a:extLst>
              <a:ext uri="{FF2B5EF4-FFF2-40B4-BE49-F238E27FC236}">
                <a16:creationId xmlns:a16="http://schemas.microsoft.com/office/drawing/2014/main" id="{F8CC494B-6843-402F-B171-B41C38E3FBEB}"/>
              </a:ext>
            </a:extLst>
          </p:cNvPr>
          <p:cNvSpPr/>
          <p:nvPr/>
        </p:nvSpPr>
        <p:spPr>
          <a:xfrm>
            <a:off x="869953"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2" name="Rektangel 21">
            <a:extLst>
              <a:ext uri="{FF2B5EF4-FFF2-40B4-BE49-F238E27FC236}">
                <a16:creationId xmlns:a16="http://schemas.microsoft.com/office/drawing/2014/main" id="{8DCF2DB0-46AE-41A4-A44A-54D03EC77450}"/>
              </a:ext>
            </a:extLst>
          </p:cNvPr>
          <p:cNvSpPr/>
          <p:nvPr/>
        </p:nvSpPr>
        <p:spPr>
          <a:xfrm>
            <a:off x="2324916"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3" name="Rektangel 22">
            <a:extLst>
              <a:ext uri="{FF2B5EF4-FFF2-40B4-BE49-F238E27FC236}">
                <a16:creationId xmlns:a16="http://schemas.microsoft.com/office/drawing/2014/main" id="{FDA32134-B1EC-4F75-873E-0133A504A2AA}"/>
              </a:ext>
            </a:extLst>
          </p:cNvPr>
          <p:cNvSpPr/>
          <p:nvPr/>
        </p:nvSpPr>
        <p:spPr>
          <a:xfrm>
            <a:off x="869950"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24" name="Rektangel 23">
            <a:extLst>
              <a:ext uri="{FF2B5EF4-FFF2-40B4-BE49-F238E27FC236}">
                <a16:creationId xmlns:a16="http://schemas.microsoft.com/office/drawing/2014/main" id="{0D3375EC-4B08-4A56-B34F-B69B48C7FAD0}"/>
              </a:ext>
            </a:extLst>
          </p:cNvPr>
          <p:cNvSpPr/>
          <p:nvPr/>
        </p:nvSpPr>
        <p:spPr>
          <a:xfrm>
            <a:off x="2326056"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26" name="Rektangel 25">
            <a:extLst>
              <a:ext uri="{FF2B5EF4-FFF2-40B4-BE49-F238E27FC236}">
                <a16:creationId xmlns:a16="http://schemas.microsoft.com/office/drawing/2014/main" id="{1AD09A62-99C9-4D2E-A923-98B6DAA6D811}"/>
              </a:ext>
            </a:extLst>
          </p:cNvPr>
          <p:cNvSpPr/>
          <p:nvPr/>
        </p:nvSpPr>
        <p:spPr>
          <a:xfrm>
            <a:off x="6689806" y="5467194"/>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Rektangel 26">
            <a:extLst>
              <a:ext uri="{FF2B5EF4-FFF2-40B4-BE49-F238E27FC236}">
                <a16:creationId xmlns:a16="http://schemas.microsoft.com/office/drawing/2014/main" id="{05317D17-6723-4AFC-8D65-C6700B4372B1}"/>
              </a:ext>
            </a:extLst>
          </p:cNvPr>
          <p:cNvSpPr/>
          <p:nvPr/>
        </p:nvSpPr>
        <p:spPr>
          <a:xfrm>
            <a:off x="8144769" y="5474160"/>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8796879D-63CD-4B30-8B81-1BCB8EF9751E}"/>
              </a:ext>
            </a:extLst>
          </p:cNvPr>
          <p:cNvSpPr/>
          <p:nvPr/>
        </p:nvSpPr>
        <p:spPr>
          <a:xfrm>
            <a:off x="9599732" y="546719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ktangel 28">
            <a:extLst>
              <a:ext uri="{FF2B5EF4-FFF2-40B4-BE49-F238E27FC236}">
                <a16:creationId xmlns:a16="http://schemas.microsoft.com/office/drawing/2014/main" id="{DFF29AA6-511A-41BD-B4C4-4D194B623B54}"/>
              </a:ext>
            </a:extLst>
          </p:cNvPr>
          <p:cNvSpPr/>
          <p:nvPr/>
        </p:nvSpPr>
        <p:spPr>
          <a:xfrm>
            <a:off x="11054694" y="546719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TekstSylinder 29">
            <a:extLst>
              <a:ext uri="{FF2B5EF4-FFF2-40B4-BE49-F238E27FC236}">
                <a16:creationId xmlns:a16="http://schemas.microsoft.com/office/drawing/2014/main" id="{4224BDB9-3740-4404-B4D1-595BAEB1A500}"/>
              </a:ext>
            </a:extLst>
          </p:cNvPr>
          <p:cNvSpPr txBox="1"/>
          <p:nvPr/>
        </p:nvSpPr>
        <p:spPr>
          <a:xfrm>
            <a:off x="6870542" y="5576860"/>
            <a:ext cx="1032864" cy="338554"/>
          </a:xfrm>
          <a:prstGeom prst="rect">
            <a:avLst/>
          </a:prstGeom>
          <a:noFill/>
        </p:spPr>
        <p:txBody>
          <a:bodyPr wrap="square" rtlCol="0">
            <a:spAutoFit/>
          </a:bodyPr>
          <a:lstStyle/>
          <a:p>
            <a:pPr algn="ctr"/>
            <a:r>
              <a:rPr lang="nb-NO" sz="1600" dirty="0">
                <a:solidFill>
                  <a:schemeClr val="bg1"/>
                </a:solidFill>
              </a:rPr>
              <a:t>Juli</a:t>
            </a:r>
          </a:p>
        </p:txBody>
      </p:sp>
      <p:sp>
        <p:nvSpPr>
          <p:cNvPr id="31" name="TekstSylinder 30">
            <a:extLst>
              <a:ext uri="{FF2B5EF4-FFF2-40B4-BE49-F238E27FC236}">
                <a16:creationId xmlns:a16="http://schemas.microsoft.com/office/drawing/2014/main" id="{FAE831D5-DC22-44A4-9A7E-27343832579B}"/>
              </a:ext>
            </a:extLst>
          </p:cNvPr>
          <p:cNvSpPr txBox="1"/>
          <p:nvPr/>
        </p:nvSpPr>
        <p:spPr>
          <a:xfrm>
            <a:off x="8325505" y="5576860"/>
            <a:ext cx="1032864" cy="338554"/>
          </a:xfrm>
          <a:prstGeom prst="rect">
            <a:avLst/>
          </a:prstGeom>
          <a:noFill/>
        </p:spPr>
        <p:txBody>
          <a:bodyPr wrap="square" rtlCol="0">
            <a:spAutoFit/>
          </a:bodyPr>
          <a:lstStyle/>
          <a:p>
            <a:pPr algn="ctr"/>
            <a:r>
              <a:rPr lang="nb-NO" sz="1600" dirty="0">
                <a:solidFill>
                  <a:schemeClr val="bg1"/>
                </a:solidFill>
              </a:rPr>
              <a:t>August</a:t>
            </a:r>
          </a:p>
        </p:txBody>
      </p:sp>
      <p:sp>
        <p:nvSpPr>
          <p:cNvPr id="32" name="TekstSylinder 31">
            <a:extLst>
              <a:ext uri="{FF2B5EF4-FFF2-40B4-BE49-F238E27FC236}">
                <a16:creationId xmlns:a16="http://schemas.microsoft.com/office/drawing/2014/main" id="{6A2C4A1B-5685-4A10-AAA1-FF7D7E4BD9C0}"/>
              </a:ext>
            </a:extLst>
          </p:cNvPr>
          <p:cNvSpPr txBox="1"/>
          <p:nvPr/>
        </p:nvSpPr>
        <p:spPr>
          <a:xfrm>
            <a:off x="9680573" y="5576860"/>
            <a:ext cx="1232661" cy="338554"/>
          </a:xfrm>
          <a:prstGeom prst="rect">
            <a:avLst/>
          </a:prstGeom>
          <a:noFill/>
        </p:spPr>
        <p:txBody>
          <a:bodyPr wrap="square" rtlCol="0">
            <a:spAutoFit/>
          </a:bodyPr>
          <a:lstStyle/>
          <a:p>
            <a:pPr algn="ctr"/>
            <a:r>
              <a:rPr lang="nb-NO" sz="1600" dirty="0">
                <a:solidFill>
                  <a:schemeClr val="bg1"/>
                </a:solidFill>
              </a:rPr>
              <a:t>September</a:t>
            </a:r>
          </a:p>
        </p:txBody>
      </p:sp>
      <p:sp>
        <p:nvSpPr>
          <p:cNvPr id="33" name="TekstSylinder 32">
            <a:extLst>
              <a:ext uri="{FF2B5EF4-FFF2-40B4-BE49-F238E27FC236}">
                <a16:creationId xmlns:a16="http://schemas.microsoft.com/office/drawing/2014/main" id="{B5235537-ED2F-4F2E-9786-0390C60A9D09}"/>
              </a:ext>
            </a:extLst>
          </p:cNvPr>
          <p:cNvSpPr txBox="1"/>
          <p:nvPr/>
        </p:nvSpPr>
        <p:spPr>
          <a:xfrm>
            <a:off x="11135535" y="5576860"/>
            <a:ext cx="1232661" cy="338554"/>
          </a:xfrm>
          <a:prstGeom prst="rect">
            <a:avLst/>
          </a:prstGeom>
          <a:noFill/>
        </p:spPr>
        <p:txBody>
          <a:bodyPr wrap="square" rtlCol="0">
            <a:spAutoFit/>
          </a:bodyPr>
          <a:lstStyle/>
          <a:p>
            <a:pPr algn="ctr"/>
            <a:r>
              <a:rPr lang="nb-NO" sz="1600" dirty="0">
                <a:solidFill>
                  <a:schemeClr val="bg1"/>
                </a:solidFill>
              </a:rPr>
              <a:t>Oktober</a:t>
            </a:r>
          </a:p>
        </p:txBody>
      </p:sp>
      <p:sp>
        <p:nvSpPr>
          <p:cNvPr id="34" name="Rektangel 33">
            <a:extLst>
              <a:ext uri="{FF2B5EF4-FFF2-40B4-BE49-F238E27FC236}">
                <a16:creationId xmlns:a16="http://schemas.microsoft.com/office/drawing/2014/main" id="{0B54BF9B-54F8-472D-8260-E402B909E7C8}"/>
              </a:ext>
            </a:extLst>
          </p:cNvPr>
          <p:cNvSpPr/>
          <p:nvPr/>
        </p:nvSpPr>
        <p:spPr>
          <a:xfrm>
            <a:off x="6689806"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5" name="Rektangel 34">
            <a:extLst>
              <a:ext uri="{FF2B5EF4-FFF2-40B4-BE49-F238E27FC236}">
                <a16:creationId xmlns:a16="http://schemas.microsoft.com/office/drawing/2014/main" id="{A785C4FD-AB05-441F-937E-4FD0B14B5ABC}"/>
              </a:ext>
            </a:extLst>
          </p:cNvPr>
          <p:cNvSpPr/>
          <p:nvPr/>
        </p:nvSpPr>
        <p:spPr>
          <a:xfrm>
            <a:off x="8144769"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6" name="Rektangel 35">
            <a:extLst>
              <a:ext uri="{FF2B5EF4-FFF2-40B4-BE49-F238E27FC236}">
                <a16:creationId xmlns:a16="http://schemas.microsoft.com/office/drawing/2014/main" id="{31B8B06D-073E-4B6A-B8B2-2F734A157B8A}"/>
              </a:ext>
            </a:extLst>
          </p:cNvPr>
          <p:cNvSpPr/>
          <p:nvPr/>
        </p:nvSpPr>
        <p:spPr>
          <a:xfrm>
            <a:off x="9599732"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7" name="Rektangel 36">
            <a:extLst>
              <a:ext uri="{FF2B5EF4-FFF2-40B4-BE49-F238E27FC236}">
                <a16:creationId xmlns:a16="http://schemas.microsoft.com/office/drawing/2014/main" id="{86C7248A-4204-45FC-AF2A-8F35FE387E6A}"/>
              </a:ext>
            </a:extLst>
          </p:cNvPr>
          <p:cNvSpPr/>
          <p:nvPr/>
        </p:nvSpPr>
        <p:spPr>
          <a:xfrm>
            <a:off x="11054694"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8" name="Rektangel 37">
            <a:extLst>
              <a:ext uri="{FF2B5EF4-FFF2-40B4-BE49-F238E27FC236}">
                <a16:creationId xmlns:a16="http://schemas.microsoft.com/office/drawing/2014/main" id="{6776FF68-08C8-40AA-8D83-85B295813DCE}"/>
              </a:ext>
            </a:extLst>
          </p:cNvPr>
          <p:cNvSpPr/>
          <p:nvPr/>
        </p:nvSpPr>
        <p:spPr>
          <a:xfrm>
            <a:off x="6689803"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9" name="Rektangel 38">
            <a:extLst>
              <a:ext uri="{FF2B5EF4-FFF2-40B4-BE49-F238E27FC236}">
                <a16:creationId xmlns:a16="http://schemas.microsoft.com/office/drawing/2014/main" id="{9E1558F0-4FB1-457B-8E71-F5BF0E3E9032}"/>
              </a:ext>
            </a:extLst>
          </p:cNvPr>
          <p:cNvSpPr/>
          <p:nvPr/>
        </p:nvSpPr>
        <p:spPr>
          <a:xfrm>
            <a:off x="8144766"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0" name="Rektangel 39">
            <a:extLst>
              <a:ext uri="{FF2B5EF4-FFF2-40B4-BE49-F238E27FC236}">
                <a16:creationId xmlns:a16="http://schemas.microsoft.com/office/drawing/2014/main" id="{9A99FE51-FA69-4FE3-8926-BB85A5D352AD}"/>
              </a:ext>
            </a:extLst>
          </p:cNvPr>
          <p:cNvSpPr/>
          <p:nvPr/>
        </p:nvSpPr>
        <p:spPr>
          <a:xfrm>
            <a:off x="9599729"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1" name="Rektangel 40">
            <a:extLst>
              <a:ext uri="{FF2B5EF4-FFF2-40B4-BE49-F238E27FC236}">
                <a16:creationId xmlns:a16="http://schemas.microsoft.com/office/drawing/2014/main" id="{01128FC6-9871-4018-A1A2-504A0AED10B9}"/>
              </a:ext>
            </a:extLst>
          </p:cNvPr>
          <p:cNvSpPr/>
          <p:nvPr/>
        </p:nvSpPr>
        <p:spPr>
          <a:xfrm>
            <a:off x="11054691"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3" name="TekstSylinder 42">
            <a:extLst>
              <a:ext uri="{FF2B5EF4-FFF2-40B4-BE49-F238E27FC236}">
                <a16:creationId xmlns:a16="http://schemas.microsoft.com/office/drawing/2014/main" id="{3101FA55-9444-41A0-8180-FB92B905156D}"/>
              </a:ext>
            </a:extLst>
          </p:cNvPr>
          <p:cNvSpPr txBox="1"/>
          <p:nvPr/>
        </p:nvSpPr>
        <p:spPr>
          <a:xfrm>
            <a:off x="2387674" y="6120680"/>
            <a:ext cx="1280251" cy="1107996"/>
          </a:xfrm>
          <a:prstGeom prst="rect">
            <a:avLst/>
          </a:prstGeom>
          <a:noFill/>
        </p:spPr>
        <p:txBody>
          <a:bodyPr wrap="square" rtlCol="0">
            <a:spAutoFit/>
          </a:bodyPr>
          <a:lstStyle/>
          <a:p>
            <a:pPr algn="ctr"/>
            <a:r>
              <a:rPr lang="nb-NO" sz="6600" b="1" dirty="0">
                <a:solidFill>
                  <a:schemeClr val="tx2"/>
                </a:solidFill>
              </a:rPr>
              <a:t>17</a:t>
            </a:r>
          </a:p>
        </p:txBody>
      </p:sp>
      <p:sp>
        <p:nvSpPr>
          <p:cNvPr id="48" name="TekstSylinder 47">
            <a:extLst>
              <a:ext uri="{FF2B5EF4-FFF2-40B4-BE49-F238E27FC236}">
                <a16:creationId xmlns:a16="http://schemas.microsoft.com/office/drawing/2014/main" id="{442841C0-00E0-4A8C-AE65-5AFE43A16367}"/>
              </a:ext>
            </a:extLst>
          </p:cNvPr>
          <p:cNvSpPr txBox="1"/>
          <p:nvPr/>
        </p:nvSpPr>
        <p:spPr>
          <a:xfrm>
            <a:off x="3842953" y="6111509"/>
            <a:ext cx="1280251" cy="1107996"/>
          </a:xfrm>
          <a:prstGeom prst="rect">
            <a:avLst/>
          </a:prstGeom>
          <a:noFill/>
        </p:spPr>
        <p:txBody>
          <a:bodyPr wrap="square" rtlCol="0">
            <a:spAutoFit/>
          </a:bodyPr>
          <a:lstStyle/>
          <a:p>
            <a:pPr algn="ctr"/>
            <a:r>
              <a:rPr lang="nb-NO" sz="6600" b="1" dirty="0">
                <a:solidFill>
                  <a:schemeClr val="tx2"/>
                </a:solidFill>
              </a:rPr>
              <a:t>28</a:t>
            </a:r>
          </a:p>
        </p:txBody>
      </p:sp>
      <p:sp>
        <p:nvSpPr>
          <p:cNvPr id="2" name="TekstSylinder 1">
            <a:extLst>
              <a:ext uri="{FF2B5EF4-FFF2-40B4-BE49-F238E27FC236}">
                <a16:creationId xmlns:a16="http://schemas.microsoft.com/office/drawing/2014/main" id="{5BDB8057-3500-4BDE-9BED-8DF3322D2D29}"/>
              </a:ext>
            </a:extLst>
          </p:cNvPr>
          <p:cNvSpPr txBox="1"/>
          <p:nvPr/>
        </p:nvSpPr>
        <p:spPr>
          <a:xfrm>
            <a:off x="2499532" y="6706862"/>
            <a:ext cx="1516727" cy="2215991"/>
          </a:xfrm>
          <a:prstGeom prst="rect">
            <a:avLst/>
          </a:prstGeom>
          <a:noFill/>
        </p:spPr>
        <p:txBody>
          <a:bodyPr wrap="square" rtlCol="0">
            <a:spAutoFit/>
          </a:bodyPr>
          <a:lstStyle/>
          <a:p>
            <a:r>
              <a:rPr lang="nb-NO" sz="13800" dirty="0"/>
              <a:t>x</a:t>
            </a:r>
          </a:p>
        </p:txBody>
      </p:sp>
    </p:spTree>
    <p:extLst>
      <p:ext uri="{BB962C8B-B14F-4D97-AF65-F5344CB8AC3E}">
        <p14:creationId xmlns:p14="http://schemas.microsoft.com/office/powerpoint/2010/main" val="90476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Bilde 88" descr="Et bilde som inneholder tegning, bord, skjorte&#10;&#10;Automatisk generert beskrivelse">
            <a:extLst>
              <a:ext uri="{FF2B5EF4-FFF2-40B4-BE49-F238E27FC236}">
                <a16:creationId xmlns:a16="http://schemas.microsoft.com/office/drawing/2014/main" id="{114D2018-C70D-4A35-8819-1C46E7819C25}"/>
              </a:ext>
            </a:extLst>
          </p:cNvPr>
          <p:cNvPicPr>
            <a:picLocks noChangeAspect="1"/>
          </p:cNvPicPr>
          <p:nvPr/>
        </p:nvPicPr>
        <p:blipFill rotWithShape="1">
          <a:blip r:embed="rId3"/>
          <a:srcRect t="5673"/>
          <a:stretch/>
        </p:blipFill>
        <p:spPr>
          <a:xfrm>
            <a:off x="5356483" y="3903076"/>
            <a:ext cx="1181100" cy="1677124"/>
          </a:xfrm>
          <a:prstGeom prst="rect">
            <a:avLst/>
          </a:prstGeom>
        </p:spPr>
      </p:pic>
      <p:pic>
        <p:nvPicPr>
          <p:cNvPr id="88" name="Bilde 87" descr="Et bilde som inneholder bord, tegning&#10;&#10;Automatisk generert beskrivelse">
            <a:extLst>
              <a:ext uri="{FF2B5EF4-FFF2-40B4-BE49-F238E27FC236}">
                <a16:creationId xmlns:a16="http://schemas.microsoft.com/office/drawing/2014/main" id="{E8F26386-D92F-42C6-AA29-F3299443FE7E}"/>
              </a:ext>
            </a:extLst>
          </p:cNvPr>
          <p:cNvPicPr>
            <a:picLocks noChangeAspect="1"/>
          </p:cNvPicPr>
          <p:nvPr/>
        </p:nvPicPr>
        <p:blipFill>
          <a:blip r:embed="rId4"/>
          <a:stretch>
            <a:fillRect/>
          </a:stretch>
        </p:blipFill>
        <p:spPr>
          <a:xfrm>
            <a:off x="5335563" y="6841037"/>
            <a:ext cx="1181100" cy="1778000"/>
          </a:xfrm>
          <a:prstGeom prst="rect">
            <a:avLst/>
          </a:prstGeom>
        </p:spPr>
      </p:pic>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13</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a:xfrm>
            <a:off x="896198" y="1331323"/>
            <a:ext cx="15547868" cy="861774"/>
          </a:xfrm>
        </p:spPr>
        <p:txBody>
          <a:bodyPr>
            <a:normAutofit/>
          </a:bodyPr>
          <a:lstStyle/>
          <a:p>
            <a:r>
              <a:rPr lang="nb-NO" b="1" i="1" dirty="0"/>
              <a:t>Eksempel – </a:t>
            </a:r>
            <a:r>
              <a:rPr lang="nb-NO" b="1" i="1" dirty="0" err="1"/>
              <a:t>AccountBeer</a:t>
            </a:r>
            <a:r>
              <a:rPr lang="nb-NO" b="1" i="1" dirty="0"/>
              <a:t> Pub</a:t>
            </a:r>
          </a:p>
          <a:p>
            <a:endParaRPr lang="en-GB" i="1" dirty="0"/>
          </a:p>
        </p:txBody>
      </p:sp>
      <p:sp>
        <p:nvSpPr>
          <p:cNvPr id="42" name="Rektangel 41">
            <a:extLst>
              <a:ext uri="{FF2B5EF4-FFF2-40B4-BE49-F238E27FC236}">
                <a16:creationId xmlns:a16="http://schemas.microsoft.com/office/drawing/2014/main" id="{5369AD42-6C1B-4F28-A9D5-323B66E4A323}"/>
              </a:ext>
            </a:extLst>
          </p:cNvPr>
          <p:cNvSpPr/>
          <p:nvPr/>
        </p:nvSpPr>
        <p:spPr>
          <a:xfrm>
            <a:off x="808164" y="2643429"/>
            <a:ext cx="14119415" cy="769441"/>
          </a:xfrm>
          <a:prstGeom prst="rect">
            <a:avLst/>
          </a:prstGeom>
        </p:spPr>
        <p:txBody>
          <a:bodyPr wrap="square">
            <a:spAutoFit/>
          </a:bodyPr>
          <a:lstStyle/>
          <a:p>
            <a:r>
              <a:rPr lang="nb-NO" sz="2200" i="1" dirty="0">
                <a:solidFill>
                  <a:schemeClr val="tx2"/>
                </a:solidFill>
              </a:rPr>
              <a:t>Siden Per og Kari har samme stilling, sier regelverket at arbeidsgiver kan ikke erstatte ansatte de ikke kan få tilskudd for (Kari) - med ansatte som de kan få tilskudd for (Per). </a:t>
            </a:r>
          </a:p>
        </p:txBody>
      </p:sp>
      <p:pic>
        <p:nvPicPr>
          <p:cNvPr id="48" name="Bilde 47" descr="Et bilde som inneholder tegning, bord, skjorte&#10;&#10;Automatisk generert beskrivelse">
            <a:extLst>
              <a:ext uri="{FF2B5EF4-FFF2-40B4-BE49-F238E27FC236}">
                <a16:creationId xmlns:a16="http://schemas.microsoft.com/office/drawing/2014/main" id="{F1F7AA43-691F-4D15-9919-0A1DD24A040A}"/>
              </a:ext>
            </a:extLst>
          </p:cNvPr>
          <p:cNvPicPr>
            <a:picLocks noChangeAspect="1"/>
          </p:cNvPicPr>
          <p:nvPr/>
        </p:nvPicPr>
        <p:blipFill rotWithShape="1">
          <a:blip r:embed="rId3"/>
          <a:srcRect t="5673"/>
          <a:stretch/>
        </p:blipFill>
        <p:spPr>
          <a:xfrm>
            <a:off x="2450124" y="7067877"/>
            <a:ext cx="1181100" cy="1677124"/>
          </a:xfrm>
          <a:prstGeom prst="rect">
            <a:avLst/>
          </a:prstGeom>
        </p:spPr>
      </p:pic>
      <p:pic>
        <p:nvPicPr>
          <p:cNvPr id="49" name="Bilde 48" descr="Et bilde som inneholder bord, tegning&#10;&#10;Automatisk generert beskrivelse">
            <a:extLst>
              <a:ext uri="{FF2B5EF4-FFF2-40B4-BE49-F238E27FC236}">
                <a16:creationId xmlns:a16="http://schemas.microsoft.com/office/drawing/2014/main" id="{C4048850-7DB3-41CA-8411-B86DDFDAF88E}"/>
              </a:ext>
            </a:extLst>
          </p:cNvPr>
          <p:cNvPicPr>
            <a:picLocks noChangeAspect="1"/>
          </p:cNvPicPr>
          <p:nvPr/>
        </p:nvPicPr>
        <p:blipFill>
          <a:blip r:embed="rId4"/>
          <a:stretch>
            <a:fillRect/>
          </a:stretch>
        </p:blipFill>
        <p:spPr>
          <a:xfrm>
            <a:off x="3888022" y="3756820"/>
            <a:ext cx="1181100" cy="1778000"/>
          </a:xfrm>
          <a:prstGeom prst="rect">
            <a:avLst/>
          </a:prstGeom>
        </p:spPr>
      </p:pic>
      <p:sp>
        <p:nvSpPr>
          <p:cNvPr id="50" name="Rektangel 49">
            <a:extLst>
              <a:ext uri="{FF2B5EF4-FFF2-40B4-BE49-F238E27FC236}">
                <a16:creationId xmlns:a16="http://schemas.microsoft.com/office/drawing/2014/main" id="{89187E46-520E-42E0-8692-D7FADB1ACF85}"/>
              </a:ext>
            </a:extLst>
          </p:cNvPr>
          <p:cNvSpPr/>
          <p:nvPr/>
        </p:nvSpPr>
        <p:spPr>
          <a:xfrm>
            <a:off x="3781404" y="54738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1" name="Rektangel 50">
            <a:extLst>
              <a:ext uri="{FF2B5EF4-FFF2-40B4-BE49-F238E27FC236}">
                <a16:creationId xmlns:a16="http://schemas.microsoft.com/office/drawing/2014/main" id="{504E8C6B-559B-4869-A82E-DB0280E8C48E}"/>
              </a:ext>
            </a:extLst>
          </p:cNvPr>
          <p:cNvSpPr/>
          <p:nvPr/>
        </p:nvSpPr>
        <p:spPr>
          <a:xfrm>
            <a:off x="5236367" y="54738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2" name="TekstSylinder 51">
            <a:extLst>
              <a:ext uri="{FF2B5EF4-FFF2-40B4-BE49-F238E27FC236}">
                <a16:creationId xmlns:a16="http://schemas.microsoft.com/office/drawing/2014/main" id="{86B2CB25-D553-4CD6-806A-88B156BEB69D}"/>
              </a:ext>
            </a:extLst>
          </p:cNvPr>
          <p:cNvSpPr txBox="1"/>
          <p:nvPr/>
        </p:nvSpPr>
        <p:spPr>
          <a:xfrm>
            <a:off x="3962140" y="5583539"/>
            <a:ext cx="1032864" cy="338554"/>
          </a:xfrm>
          <a:prstGeom prst="rect">
            <a:avLst/>
          </a:prstGeom>
          <a:noFill/>
        </p:spPr>
        <p:txBody>
          <a:bodyPr wrap="square" rtlCol="0">
            <a:spAutoFit/>
          </a:bodyPr>
          <a:lstStyle/>
          <a:p>
            <a:pPr algn="ctr"/>
            <a:r>
              <a:rPr lang="nb-NO" sz="1600" dirty="0">
                <a:solidFill>
                  <a:schemeClr val="bg1"/>
                </a:solidFill>
              </a:rPr>
              <a:t>Mai</a:t>
            </a:r>
          </a:p>
        </p:txBody>
      </p:sp>
      <p:sp>
        <p:nvSpPr>
          <p:cNvPr id="53" name="TekstSylinder 52">
            <a:extLst>
              <a:ext uri="{FF2B5EF4-FFF2-40B4-BE49-F238E27FC236}">
                <a16:creationId xmlns:a16="http://schemas.microsoft.com/office/drawing/2014/main" id="{310417FC-7F8F-498D-8E76-ED8012C4F045}"/>
              </a:ext>
            </a:extLst>
          </p:cNvPr>
          <p:cNvSpPr txBox="1"/>
          <p:nvPr/>
        </p:nvSpPr>
        <p:spPr>
          <a:xfrm>
            <a:off x="5417103" y="5583539"/>
            <a:ext cx="1032864" cy="338554"/>
          </a:xfrm>
          <a:prstGeom prst="rect">
            <a:avLst/>
          </a:prstGeom>
          <a:noFill/>
        </p:spPr>
        <p:txBody>
          <a:bodyPr wrap="square" rtlCol="0">
            <a:spAutoFit/>
          </a:bodyPr>
          <a:lstStyle/>
          <a:p>
            <a:pPr algn="ctr"/>
            <a:r>
              <a:rPr lang="nb-NO" sz="1600" dirty="0">
                <a:solidFill>
                  <a:schemeClr val="bg1"/>
                </a:solidFill>
              </a:rPr>
              <a:t>Juni</a:t>
            </a:r>
          </a:p>
        </p:txBody>
      </p:sp>
      <p:sp>
        <p:nvSpPr>
          <p:cNvPr id="54" name="Rektangel 53">
            <a:extLst>
              <a:ext uri="{FF2B5EF4-FFF2-40B4-BE49-F238E27FC236}">
                <a16:creationId xmlns:a16="http://schemas.microsoft.com/office/drawing/2014/main" id="{3FD338AE-92FD-4880-AA27-7E1A626FCCC8}"/>
              </a:ext>
            </a:extLst>
          </p:cNvPr>
          <p:cNvSpPr/>
          <p:nvPr/>
        </p:nvSpPr>
        <p:spPr>
          <a:xfrm>
            <a:off x="3781404"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59" name="Rektangel 58">
            <a:extLst>
              <a:ext uri="{FF2B5EF4-FFF2-40B4-BE49-F238E27FC236}">
                <a16:creationId xmlns:a16="http://schemas.microsoft.com/office/drawing/2014/main" id="{F037B202-CA3F-48EA-9E9E-3AC898251D1F}"/>
              </a:ext>
            </a:extLst>
          </p:cNvPr>
          <p:cNvSpPr/>
          <p:nvPr/>
        </p:nvSpPr>
        <p:spPr>
          <a:xfrm>
            <a:off x="5236367"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60" name="Rektangel 59">
            <a:extLst>
              <a:ext uri="{FF2B5EF4-FFF2-40B4-BE49-F238E27FC236}">
                <a16:creationId xmlns:a16="http://schemas.microsoft.com/office/drawing/2014/main" id="{06319FBE-0051-4859-BAFC-42080F37EAD7}"/>
              </a:ext>
            </a:extLst>
          </p:cNvPr>
          <p:cNvSpPr/>
          <p:nvPr/>
        </p:nvSpPr>
        <p:spPr>
          <a:xfrm>
            <a:off x="3786285"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61" name="Rektangel 60">
            <a:extLst>
              <a:ext uri="{FF2B5EF4-FFF2-40B4-BE49-F238E27FC236}">
                <a16:creationId xmlns:a16="http://schemas.microsoft.com/office/drawing/2014/main" id="{28F0BF7A-3332-434E-AD43-B3CCCFF18C44}"/>
              </a:ext>
            </a:extLst>
          </p:cNvPr>
          <p:cNvSpPr/>
          <p:nvPr/>
        </p:nvSpPr>
        <p:spPr>
          <a:xfrm>
            <a:off x="5242391"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62" name="Rektangel 61">
            <a:extLst>
              <a:ext uri="{FF2B5EF4-FFF2-40B4-BE49-F238E27FC236}">
                <a16:creationId xmlns:a16="http://schemas.microsoft.com/office/drawing/2014/main" id="{C1CA18D5-D78D-44E6-8DE0-DE0CF280F37A}"/>
              </a:ext>
            </a:extLst>
          </p:cNvPr>
          <p:cNvSpPr/>
          <p:nvPr/>
        </p:nvSpPr>
        <p:spPr>
          <a:xfrm>
            <a:off x="871477" y="5477299"/>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3" name="Rektangel 62">
            <a:extLst>
              <a:ext uri="{FF2B5EF4-FFF2-40B4-BE49-F238E27FC236}">
                <a16:creationId xmlns:a16="http://schemas.microsoft.com/office/drawing/2014/main" id="{C8536A75-9E05-46F1-B097-15C3485E2065}"/>
              </a:ext>
            </a:extLst>
          </p:cNvPr>
          <p:cNvSpPr/>
          <p:nvPr/>
        </p:nvSpPr>
        <p:spPr>
          <a:xfrm>
            <a:off x="2327583" y="54738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4" name="TekstSylinder 63">
            <a:extLst>
              <a:ext uri="{FF2B5EF4-FFF2-40B4-BE49-F238E27FC236}">
                <a16:creationId xmlns:a16="http://schemas.microsoft.com/office/drawing/2014/main" id="{2DAC41E5-17B2-4735-8807-9760988E3562}"/>
              </a:ext>
            </a:extLst>
          </p:cNvPr>
          <p:cNvSpPr txBox="1"/>
          <p:nvPr/>
        </p:nvSpPr>
        <p:spPr>
          <a:xfrm>
            <a:off x="1052214" y="5583539"/>
            <a:ext cx="1032864" cy="338554"/>
          </a:xfrm>
          <a:prstGeom prst="rect">
            <a:avLst/>
          </a:prstGeom>
          <a:noFill/>
        </p:spPr>
        <p:txBody>
          <a:bodyPr wrap="square" rtlCol="0">
            <a:spAutoFit/>
          </a:bodyPr>
          <a:lstStyle/>
          <a:p>
            <a:pPr algn="ctr"/>
            <a:r>
              <a:rPr lang="nb-NO" sz="1600" dirty="0">
                <a:solidFill>
                  <a:schemeClr val="bg1"/>
                </a:solidFill>
              </a:rPr>
              <a:t>Mars</a:t>
            </a:r>
          </a:p>
        </p:txBody>
      </p:sp>
      <p:sp>
        <p:nvSpPr>
          <p:cNvPr id="65" name="TekstSylinder 64">
            <a:extLst>
              <a:ext uri="{FF2B5EF4-FFF2-40B4-BE49-F238E27FC236}">
                <a16:creationId xmlns:a16="http://schemas.microsoft.com/office/drawing/2014/main" id="{5D6A7E97-035F-4280-AE82-5DE9F801AD66}"/>
              </a:ext>
            </a:extLst>
          </p:cNvPr>
          <p:cNvSpPr txBox="1"/>
          <p:nvPr/>
        </p:nvSpPr>
        <p:spPr>
          <a:xfrm>
            <a:off x="2507177" y="5583539"/>
            <a:ext cx="1032864" cy="338554"/>
          </a:xfrm>
          <a:prstGeom prst="rect">
            <a:avLst/>
          </a:prstGeom>
          <a:noFill/>
        </p:spPr>
        <p:txBody>
          <a:bodyPr wrap="square" rtlCol="0">
            <a:spAutoFit/>
          </a:bodyPr>
          <a:lstStyle/>
          <a:p>
            <a:pPr algn="ctr"/>
            <a:r>
              <a:rPr lang="nb-NO" sz="1600" dirty="0">
                <a:solidFill>
                  <a:schemeClr val="bg1"/>
                </a:solidFill>
              </a:rPr>
              <a:t>April</a:t>
            </a:r>
          </a:p>
        </p:txBody>
      </p:sp>
      <p:sp>
        <p:nvSpPr>
          <p:cNvPr id="66" name="Rektangel 65">
            <a:extLst>
              <a:ext uri="{FF2B5EF4-FFF2-40B4-BE49-F238E27FC236}">
                <a16:creationId xmlns:a16="http://schemas.microsoft.com/office/drawing/2014/main" id="{7B8B7E1E-9FDB-42E7-B6C2-A270EDFE845F}"/>
              </a:ext>
            </a:extLst>
          </p:cNvPr>
          <p:cNvSpPr/>
          <p:nvPr/>
        </p:nvSpPr>
        <p:spPr>
          <a:xfrm>
            <a:off x="871477"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67" name="Rektangel 66">
            <a:extLst>
              <a:ext uri="{FF2B5EF4-FFF2-40B4-BE49-F238E27FC236}">
                <a16:creationId xmlns:a16="http://schemas.microsoft.com/office/drawing/2014/main" id="{D7337F3D-D0AB-434F-A06D-54CAB20DFCB7}"/>
              </a:ext>
            </a:extLst>
          </p:cNvPr>
          <p:cNvSpPr/>
          <p:nvPr/>
        </p:nvSpPr>
        <p:spPr>
          <a:xfrm>
            <a:off x="2326440"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68" name="Rektangel 67">
            <a:extLst>
              <a:ext uri="{FF2B5EF4-FFF2-40B4-BE49-F238E27FC236}">
                <a16:creationId xmlns:a16="http://schemas.microsoft.com/office/drawing/2014/main" id="{603D2499-8CE4-4454-901A-9CFED10BE087}"/>
              </a:ext>
            </a:extLst>
          </p:cNvPr>
          <p:cNvSpPr/>
          <p:nvPr/>
        </p:nvSpPr>
        <p:spPr>
          <a:xfrm>
            <a:off x="871474"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69" name="Rektangel 68">
            <a:extLst>
              <a:ext uri="{FF2B5EF4-FFF2-40B4-BE49-F238E27FC236}">
                <a16:creationId xmlns:a16="http://schemas.microsoft.com/office/drawing/2014/main" id="{EA954681-D113-4EF6-9ABD-313B9CD87C33}"/>
              </a:ext>
            </a:extLst>
          </p:cNvPr>
          <p:cNvSpPr/>
          <p:nvPr/>
        </p:nvSpPr>
        <p:spPr>
          <a:xfrm>
            <a:off x="2327580"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70" name="Rektangel 69">
            <a:extLst>
              <a:ext uri="{FF2B5EF4-FFF2-40B4-BE49-F238E27FC236}">
                <a16:creationId xmlns:a16="http://schemas.microsoft.com/office/drawing/2014/main" id="{B7152217-4F92-4F6C-B20E-02629C7C8506}"/>
              </a:ext>
            </a:extLst>
          </p:cNvPr>
          <p:cNvSpPr/>
          <p:nvPr/>
        </p:nvSpPr>
        <p:spPr>
          <a:xfrm>
            <a:off x="6691330" y="5467194"/>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1" name="Rektangel 70">
            <a:extLst>
              <a:ext uri="{FF2B5EF4-FFF2-40B4-BE49-F238E27FC236}">
                <a16:creationId xmlns:a16="http://schemas.microsoft.com/office/drawing/2014/main" id="{5F270A49-F5B1-418D-969C-E040F8997731}"/>
              </a:ext>
            </a:extLst>
          </p:cNvPr>
          <p:cNvSpPr/>
          <p:nvPr/>
        </p:nvSpPr>
        <p:spPr>
          <a:xfrm>
            <a:off x="8146293" y="5474160"/>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2" name="Rektangel 71">
            <a:extLst>
              <a:ext uri="{FF2B5EF4-FFF2-40B4-BE49-F238E27FC236}">
                <a16:creationId xmlns:a16="http://schemas.microsoft.com/office/drawing/2014/main" id="{070B30A5-9714-447A-8D90-AB1ADD234359}"/>
              </a:ext>
            </a:extLst>
          </p:cNvPr>
          <p:cNvSpPr/>
          <p:nvPr/>
        </p:nvSpPr>
        <p:spPr>
          <a:xfrm>
            <a:off x="9601256" y="546719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3" name="Rektangel 72">
            <a:extLst>
              <a:ext uri="{FF2B5EF4-FFF2-40B4-BE49-F238E27FC236}">
                <a16:creationId xmlns:a16="http://schemas.microsoft.com/office/drawing/2014/main" id="{E2357766-517C-4D28-837E-E7EE3A7BBFF6}"/>
              </a:ext>
            </a:extLst>
          </p:cNvPr>
          <p:cNvSpPr/>
          <p:nvPr/>
        </p:nvSpPr>
        <p:spPr>
          <a:xfrm>
            <a:off x="11056218" y="546719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4" name="TekstSylinder 73">
            <a:extLst>
              <a:ext uri="{FF2B5EF4-FFF2-40B4-BE49-F238E27FC236}">
                <a16:creationId xmlns:a16="http://schemas.microsoft.com/office/drawing/2014/main" id="{652EF341-E822-4F19-9D73-61BF1853EF95}"/>
              </a:ext>
            </a:extLst>
          </p:cNvPr>
          <p:cNvSpPr txBox="1"/>
          <p:nvPr/>
        </p:nvSpPr>
        <p:spPr>
          <a:xfrm>
            <a:off x="6872066" y="5576860"/>
            <a:ext cx="1032864" cy="338554"/>
          </a:xfrm>
          <a:prstGeom prst="rect">
            <a:avLst/>
          </a:prstGeom>
          <a:noFill/>
        </p:spPr>
        <p:txBody>
          <a:bodyPr wrap="square" rtlCol="0">
            <a:spAutoFit/>
          </a:bodyPr>
          <a:lstStyle/>
          <a:p>
            <a:pPr algn="ctr"/>
            <a:r>
              <a:rPr lang="nb-NO" sz="1600" dirty="0">
                <a:solidFill>
                  <a:schemeClr val="bg1"/>
                </a:solidFill>
              </a:rPr>
              <a:t>Juli</a:t>
            </a:r>
          </a:p>
        </p:txBody>
      </p:sp>
      <p:sp>
        <p:nvSpPr>
          <p:cNvPr id="75" name="TekstSylinder 74">
            <a:extLst>
              <a:ext uri="{FF2B5EF4-FFF2-40B4-BE49-F238E27FC236}">
                <a16:creationId xmlns:a16="http://schemas.microsoft.com/office/drawing/2014/main" id="{2C3349EF-A46A-4D89-B68F-7E8D51DF0E44}"/>
              </a:ext>
            </a:extLst>
          </p:cNvPr>
          <p:cNvSpPr txBox="1"/>
          <p:nvPr/>
        </p:nvSpPr>
        <p:spPr>
          <a:xfrm>
            <a:off x="8327029" y="5576860"/>
            <a:ext cx="1032864" cy="338554"/>
          </a:xfrm>
          <a:prstGeom prst="rect">
            <a:avLst/>
          </a:prstGeom>
          <a:noFill/>
        </p:spPr>
        <p:txBody>
          <a:bodyPr wrap="square" rtlCol="0">
            <a:spAutoFit/>
          </a:bodyPr>
          <a:lstStyle/>
          <a:p>
            <a:pPr algn="ctr"/>
            <a:r>
              <a:rPr lang="nb-NO" sz="1600" dirty="0">
                <a:solidFill>
                  <a:schemeClr val="bg1"/>
                </a:solidFill>
              </a:rPr>
              <a:t>August</a:t>
            </a:r>
          </a:p>
        </p:txBody>
      </p:sp>
      <p:sp>
        <p:nvSpPr>
          <p:cNvPr id="76" name="TekstSylinder 75">
            <a:extLst>
              <a:ext uri="{FF2B5EF4-FFF2-40B4-BE49-F238E27FC236}">
                <a16:creationId xmlns:a16="http://schemas.microsoft.com/office/drawing/2014/main" id="{D4914BE5-A33D-4FCC-AC85-B4C2D7FDC697}"/>
              </a:ext>
            </a:extLst>
          </p:cNvPr>
          <p:cNvSpPr txBox="1"/>
          <p:nvPr/>
        </p:nvSpPr>
        <p:spPr>
          <a:xfrm>
            <a:off x="9682097" y="5576860"/>
            <a:ext cx="1232661" cy="338554"/>
          </a:xfrm>
          <a:prstGeom prst="rect">
            <a:avLst/>
          </a:prstGeom>
          <a:noFill/>
        </p:spPr>
        <p:txBody>
          <a:bodyPr wrap="square" rtlCol="0">
            <a:spAutoFit/>
          </a:bodyPr>
          <a:lstStyle/>
          <a:p>
            <a:pPr algn="ctr"/>
            <a:r>
              <a:rPr lang="nb-NO" sz="1600" dirty="0">
                <a:solidFill>
                  <a:schemeClr val="bg1"/>
                </a:solidFill>
              </a:rPr>
              <a:t>September</a:t>
            </a:r>
          </a:p>
        </p:txBody>
      </p:sp>
      <p:sp>
        <p:nvSpPr>
          <p:cNvPr id="77" name="TekstSylinder 76">
            <a:extLst>
              <a:ext uri="{FF2B5EF4-FFF2-40B4-BE49-F238E27FC236}">
                <a16:creationId xmlns:a16="http://schemas.microsoft.com/office/drawing/2014/main" id="{AE7E9EA2-7986-4D7A-A29A-EECA7EC8CAA1}"/>
              </a:ext>
            </a:extLst>
          </p:cNvPr>
          <p:cNvSpPr txBox="1"/>
          <p:nvPr/>
        </p:nvSpPr>
        <p:spPr>
          <a:xfrm>
            <a:off x="11137059" y="5576860"/>
            <a:ext cx="1232661" cy="338554"/>
          </a:xfrm>
          <a:prstGeom prst="rect">
            <a:avLst/>
          </a:prstGeom>
          <a:noFill/>
        </p:spPr>
        <p:txBody>
          <a:bodyPr wrap="square" rtlCol="0">
            <a:spAutoFit/>
          </a:bodyPr>
          <a:lstStyle/>
          <a:p>
            <a:pPr algn="ctr"/>
            <a:r>
              <a:rPr lang="nb-NO" sz="1600" dirty="0">
                <a:solidFill>
                  <a:schemeClr val="bg1"/>
                </a:solidFill>
              </a:rPr>
              <a:t>Oktober</a:t>
            </a:r>
          </a:p>
        </p:txBody>
      </p:sp>
      <p:sp>
        <p:nvSpPr>
          <p:cNvPr id="78" name="Rektangel 77">
            <a:extLst>
              <a:ext uri="{FF2B5EF4-FFF2-40B4-BE49-F238E27FC236}">
                <a16:creationId xmlns:a16="http://schemas.microsoft.com/office/drawing/2014/main" id="{BC1EEFF3-0DFB-4508-98B3-A15416EA618C}"/>
              </a:ext>
            </a:extLst>
          </p:cNvPr>
          <p:cNvSpPr/>
          <p:nvPr/>
        </p:nvSpPr>
        <p:spPr>
          <a:xfrm>
            <a:off x="6691330"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79" name="Rektangel 78">
            <a:extLst>
              <a:ext uri="{FF2B5EF4-FFF2-40B4-BE49-F238E27FC236}">
                <a16:creationId xmlns:a16="http://schemas.microsoft.com/office/drawing/2014/main" id="{BED72EBE-5528-4B46-9A13-63AE2962FB8F}"/>
              </a:ext>
            </a:extLst>
          </p:cNvPr>
          <p:cNvSpPr/>
          <p:nvPr/>
        </p:nvSpPr>
        <p:spPr>
          <a:xfrm>
            <a:off x="8146293"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80" name="Rektangel 79">
            <a:extLst>
              <a:ext uri="{FF2B5EF4-FFF2-40B4-BE49-F238E27FC236}">
                <a16:creationId xmlns:a16="http://schemas.microsoft.com/office/drawing/2014/main" id="{984661AA-2F60-463F-8E1A-5CD97460AADA}"/>
              </a:ext>
            </a:extLst>
          </p:cNvPr>
          <p:cNvSpPr/>
          <p:nvPr/>
        </p:nvSpPr>
        <p:spPr>
          <a:xfrm>
            <a:off x="9601256"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81" name="Rektangel 80">
            <a:extLst>
              <a:ext uri="{FF2B5EF4-FFF2-40B4-BE49-F238E27FC236}">
                <a16:creationId xmlns:a16="http://schemas.microsoft.com/office/drawing/2014/main" id="{FF56C1F5-FBF8-4D51-AC41-A598FD39BA03}"/>
              </a:ext>
            </a:extLst>
          </p:cNvPr>
          <p:cNvSpPr/>
          <p:nvPr/>
        </p:nvSpPr>
        <p:spPr>
          <a:xfrm>
            <a:off x="11056218"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82" name="Rektangel 81">
            <a:extLst>
              <a:ext uri="{FF2B5EF4-FFF2-40B4-BE49-F238E27FC236}">
                <a16:creationId xmlns:a16="http://schemas.microsoft.com/office/drawing/2014/main" id="{5ADB2B43-4FF8-425E-A221-FB72AD249F9A}"/>
              </a:ext>
            </a:extLst>
          </p:cNvPr>
          <p:cNvSpPr/>
          <p:nvPr/>
        </p:nvSpPr>
        <p:spPr>
          <a:xfrm>
            <a:off x="6691327"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83" name="Rektangel 82">
            <a:extLst>
              <a:ext uri="{FF2B5EF4-FFF2-40B4-BE49-F238E27FC236}">
                <a16:creationId xmlns:a16="http://schemas.microsoft.com/office/drawing/2014/main" id="{8BCE6FCD-B634-4211-B82E-9836CB392960}"/>
              </a:ext>
            </a:extLst>
          </p:cNvPr>
          <p:cNvSpPr/>
          <p:nvPr/>
        </p:nvSpPr>
        <p:spPr>
          <a:xfrm>
            <a:off x="8146290"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84" name="Rektangel 83">
            <a:extLst>
              <a:ext uri="{FF2B5EF4-FFF2-40B4-BE49-F238E27FC236}">
                <a16:creationId xmlns:a16="http://schemas.microsoft.com/office/drawing/2014/main" id="{2B186715-32FE-4346-ABB1-3EAE170554FD}"/>
              </a:ext>
            </a:extLst>
          </p:cNvPr>
          <p:cNvSpPr/>
          <p:nvPr/>
        </p:nvSpPr>
        <p:spPr>
          <a:xfrm>
            <a:off x="9601253"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85" name="Rektangel 84">
            <a:extLst>
              <a:ext uri="{FF2B5EF4-FFF2-40B4-BE49-F238E27FC236}">
                <a16:creationId xmlns:a16="http://schemas.microsoft.com/office/drawing/2014/main" id="{65D9AD93-B1A6-40AA-8A1B-0E498273EEBE}"/>
              </a:ext>
            </a:extLst>
          </p:cNvPr>
          <p:cNvSpPr/>
          <p:nvPr/>
        </p:nvSpPr>
        <p:spPr>
          <a:xfrm>
            <a:off x="11056215"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2" name="Rektangel 1">
            <a:extLst>
              <a:ext uri="{FF2B5EF4-FFF2-40B4-BE49-F238E27FC236}">
                <a16:creationId xmlns:a16="http://schemas.microsoft.com/office/drawing/2014/main" id="{D469EF81-9DA1-49B2-9BC2-68EE3FD54BC4}"/>
              </a:ext>
            </a:extLst>
          </p:cNvPr>
          <p:cNvSpPr/>
          <p:nvPr/>
        </p:nvSpPr>
        <p:spPr>
          <a:xfrm>
            <a:off x="3540044" y="4146756"/>
            <a:ext cx="1635703" cy="1295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a:extLst>
              <a:ext uri="{FF2B5EF4-FFF2-40B4-BE49-F238E27FC236}">
                <a16:creationId xmlns:a16="http://schemas.microsoft.com/office/drawing/2014/main" id="{C21B0511-CABB-4884-B7B9-64812A3010BE}"/>
              </a:ext>
            </a:extLst>
          </p:cNvPr>
          <p:cNvSpPr/>
          <p:nvPr/>
        </p:nvSpPr>
        <p:spPr>
          <a:xfrm>
            <a:off x="2215303" y="7432757"/>
            <a:ext cx="1616612" cy="1312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10272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Bilde 45" descr="Et bilde som inneholder bord, tegning&#10;&#10;Automatisk generert beskrivelse">
            <a:extLst>
              <a:ext uri="{FF2B5EF4-FFF2-40B4-BE49-F238E27FC236}">
                <a16:creationId xmlns:a16="http://schemas.microsoft.com/office/drawing/2014/main" id="{27B7DCED-1ADD-4FFC-BF0B-F740730D47AD}"/>
              </a:ext>
            </a:extLst>
          </p:cNvPr>
          <p:cNvPicPr>
            <a:picLocks noChangeAspect="1"/>
          </p:cNvPicPr>
          <p:nvPr/>
        </p:nvPicPr>
        <p:blipFill>
          <a:blip r:embed="rId3"/>
          <a:stretch>
            <a:fillRect/>
          </a:stretch>
        </p:blipFill>
        <p:spPr>
          <a:xfrm>
            <a:off x="11221863" y="3718762"/>
            <a:ext cx="1181100" cy="1778000"/>
          </a:xfrm>
          <a:prstGeom prst="rect">
            <a:avLst/>
          </a:prstGeom>
        </p:spPr>
      </p:pic>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14</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nb-NO" b="1" i="1" dirty="0"/>
              <a:t>Eksempel – </a:t>
            </a:r>
            <a:r>
              <a:rPr lang="nb-NO" b="1" i="1" dirty="0" err="1"/>
              <a:t>AccountBeer</a:t>
            </a:r>
            <a:r>
              <a:rPr lang="nb-NO" b="1" i="1" dirty="0"/>
              <a:t> Pub</a:t>
            </a:r>
          </a:p>
          <a:p>
            <a:endParaRPr lang="en-GB" i="1" dirty="0"/>
          </a:p>
        </p:txBody>
      </p:sp>
      <p:sp>
        <p:nvSpPr>
          <p:cNvPr id="42" name="Rektangel 41">
            <a:extLst>
              <a:ext uri="{FF2B5EF4-FFF2-40B4-BE49-F238E27FC236}">
                <a16:creationId xmlns:a16="http://schemas.microsoft.com/office/drawing/2014/main" id="{5369AD42-6C1B-4F28-A9D5-323B66E4A323}"/>
              </a:ext>
            </a:extLst>
          </p:cNvPr>
          <p:cNvSpPr/>
          <p:nvPr/>
        </p:nvSpPr>
        <p:spPr>
          <a:xfrm>
            <a:off x="876745" y="2643426"/>
            <a:ext cx="15547868" cy="1107996"/>
          </a:xfrm>
          <a:prstGeom prst="rect">
            <a:avLst/>
          </a:prstGeom>
        </p:spPr>
        <p:txBody>
          <a:bodyPr wrap="square">
            <a:spAutoFit/>
          </a:bodyPr>
          <a:lstStyle/>
          <a:p>
            <a:r>
              <a:rPr lang="nb-NO" sz="2200" i="1" dirty="0" err="1">
                <a:solidFill>
                  <a:schemeClr val="tx2"/>
                </a:solidFill>
              </a:rPr>
              <a:t>AccountBeer</a:t>
            </a:r>
            <a:r>
              <a:rPr lang="nb-NO" sz="2200" i="1" dirty="0">
                <a:solidFill>
                  <a:schemeClr val="tx2"/>
                </a:solidFill>
              </a:rPr>
              <a:t> kan ikke verken permittere, si opp eller endre arbeidstiden til Kari i perioden mellom 28. mai og 1. september, om de vil søke om tilskudd for Per. Hvis Kari selv sier opp jobben kan de derimot søke tilskudd for Per. Videre er det et krav at heller ikke Per er under oppsigelse per 1. oktober (uavhengig av om han sier opp selv). </a:t>
            </a:r>
          </a:p>
        </p:txBody>
      </p:sp>
      <p:pic>
        <p:nvPicPr>
          <p:cNvPr id="9" name="Bilde 8" descr="Et bilde som inneholder tegning, bord, skjorte&#10;&#10;Automatisk generert beskrivelse">
            <a:extLst>
              <a:ext uri="{FF2B5EF4-FFF2-40B4-BE49-F238E27FC236}">
                <a16:creationId xmlns:a16="http://schemas.microsoft.com/office/drawing/2014/main" id="{2250BD8F-35D7-435F-8906-3175E9E51DC7}"/>
              </a:ext>
            </a:extLst>
          </p:cNvPr>
          <p:cNvPicPr>
            <a:picLocks noChangeAspect="1"/>
          </p:cNvPicPr>
          <p:nvPr/>
        </p:nvPicPr>
        <p:blipFill rotWithShape="1">
          <a:blip r:embed="rId4"/>
          <a:srcRect t="5673"/>
          <a:stretch/>
        </p:blipFill>
        <p:spPr>
          <a:xfrm>
            <a:off x="3975183" y="7060093"/>
            <a:ext cx="1181100" cy="1677124"/>
          </a:xfrm>
          <a:prstGeom prst="rect">
            <a:avLst/>
          </a:prstGeom>
        </p:spPr>
      </p:pic>
      <p:sp>
        <p:nvSpPr>
          <p:cNvPr id="11" name="Rektangel 10">
            <a:extLst>
              <a:ext uri="{FF2B5EF4-FFF2-40B4-BE49-F238E27FC236}">
                <a16:creationId xmlns:a16="http://schemas.microsoft.com/office/drawing/2014/main" id="{C3FE2176-4D64-49A3-85C3-6B5A7126AEEC}"/>
              </a:ext>
            </a:extLst>
          </p:cNvPr>
          <p:cNvSpPr/>
          <p:nvPr/>
        </p:nvSpPr>
        <p:spPr>
          <a:xfrm>
            <a:off x="3849984" y="54738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9E6AF504-693B-4EF8-925D-E0DADB83BFD1}"/>
              </a:ext>
            </a:extLst>
          </p:cNvPr>
          <p:cNvSpPr/>
          <p:nvPr/>
        </p:nvSpPr>
        <p:spPr>
          <a:xfrm>
            <a:off x="5304947" y="54738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A73534F-9C1A-45EC-8F33-67A1D1CA4EF9}"/>
              </a:ext>
            </a:extLst>
          </p:cNvPr>
          <p:cNvSpPr txBox="1"/>
          <p:nvPr/>
        </p:nvSpPr>
        <p:spPr>
          <a:xfrm>
            <a:off x="4030720" y="5583539"/>
            <a:ext cx="1032864" cy="338554"/>
          </a:xfrm>
          <a:prstGeom prst="rect">
            <a:avLst/>
          </a:prstGeom>
          <a:noFill/>
        </p:spPr>
        <p:txBody>
          <a:bodyPr wrap="square" rtlCol="0">
            <a:spAutoFit/>
          </a:bodyPr>
          <a:lstStyle/>
          <a:p>
            <a:pPr algn="ctr"/>
            <a:r>
              <a:rPr lang="nb-NO" sz="1600" dirty="0">
                <a:solidFill>
                  <a:schemeClr val="bg1"/>
                </a:solidFill>
              </a:rPr>
              <a:t>Mai</a:t>
            </a:r>
          </a:p>
        </p:txBody>
      </p:sp>
      <p:sp>
        <p:nvSpPr>
          <p:cNvPr id="14" name="TekstSylinder 13">
            <a:extLst>
              <a:ext uri="{FF2B5EF4-FFF2-40B4-BE49-F238E27FC236}">
                <a16:creationId xmlns:a16="http://schemas.microsoft.com/office/drawing/2014/main" id="{9E56F6B0-AA2C-4925-AB7D-69A27C5AE120}"/>
              </a:ext>
            </a:extLst>
          </p:cNvPr>
          <p:cNvSpPr txBox="1"/>
          <p:nvPr/>
        </p:nvSpPr>
        <p:spPr>
          <a:xfrm>
            <a:off x="5485683" y="5583539"/>
            <a:ext cx="1032864" cy="338554"/>
          </a:xfrm>
          <a:prstGeom prst="rect">
            <a:avLst/>
          </a:prstGeom>
          <a:noFill/>
        </p:spPr>
        <p:txBody>
          <a:bodyPr wrap="square" rtlCol="0">
            <a:spAutoFit/>
          </a:bodyPr>
          <a:lstStyle/>
          <a:p>
            <a:pPr algn="ctr"/>
            <a:r>
              <a:rPr lang="nb-NO" sz="1600" dirty="0">
                <a:solidFill>
                  <a:schemeClr val="bg1"/>
                </a:solidFill>
              </a:rPr>
              <a:t>Juni</a:t>
            </a:r>
          </a:p>
        </p:txBody>
      </p:sp>
      <p:sp>
        <p:nvSpPr>
          <p:cNvPr id="15" name="Rektangel 14">
            <a:extLst>
              <a:ext uri="{FF2B5EF4-FFF2-40B4-BE49-F238E27FC236}">
                <a16:creationId xmlns:a16="http://schemas.microsoft.com/office/drawing/2014/main" id="{90700B0A-34A3-43D8-8AF9-341C7087B053}"/>
              </a:ext>
            </a:extLst>
          </p:cNvPr>
          <p:cNvSpPr/>
          <p:nvPr/>
        </p:nvSpPr>
        <p:spPr>
          <a:xfrm>
            <a:off x="3849984"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3891BB97-8868-4639-A620-AB822907ADC6}"/>
              </a:ext>
            </a:extLst>
          </p:cNvPr>
          <p:cNvSpPr/>
          <p:nvPr/>
        </p:nvSpPr>
        <p:spPr>
          <a:xfrm>
            <a:off x="5304947"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226EE5B6-A9D4-41B6-B976-A0C37E0E2953}"/>
              </a:ext>
            </a:extLst>
          </p:cNvPr>
          <p:cNvSpPr/>
          <p:nvPr/>
        </p:nvSpPr>
        <p:spPr>
          <a:xfrm>
            <a:off x="3854865"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72BE1A1A-6AAB-4753-B0B7-B5092524B4C2}"/>
              </a:ext>
            </a:extLst>
          </p:cNvPr>
          <p:cNvSpPr/>
          <p:nvPr/>
        </p:nvSpPr>
        <p:spPr>
          <a:xfrm>
            <a:off x="5310971"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19" name="Rektangel 18">
            <a:extLst>
              <a:ext uri="{FF2B5EF4-FFF2-40B4-BE49-F238E27FC236}">
                <a16:creationId xmlns:a16="http://schemas.microsoft.com/office/drawing/2014/main" id="{ED99FA62-4071-4D7A-A219-55D95C8D5BB8}"/>
              </a:ext>
            </a:extLst>
          </p:cNvPr>
          <p:cNvSpPr/>
          <p:nvPr/>
        </p:nvSpPr>
        <p:spPr>
          <a:xfrm>
            <a:off x="940057" y="5477299"/>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D5DA9D74-AA9A-4B6B-9D3F-2EC4AF0070FA}"/>
              </a:ext>
            </a:extLst>
          </p:cNvPr>
          <p:cNvSpPr/>
          <p:nvPr/>
        </p:nvSpPr>
        <p:spPr>
          <a:xfrm>
            <a:off x="2396163" y="54738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a:extLst>
              <a:ext uri="{FF2B5EF4-FFF2-40B4-BE49-F238E27FC236}">
                <a16:creationId xmlns:a16="http://schemas.microsoft.com/office/drawing/2014/main" id="{A7800CA9-69F1-40CD-A983-46511BA0D74E}"/>
              </a:ext>
            </a:extLst>
          </p:cNvPr>
          <p:cNvSpPr txBox="1"/>
          <p:nvPr/>
        </p:nvSpPr>
        <p:spPr>
          <a:xfrm>
            <a:off x="1120794" y="5583539"/>
            <a:ext cx="1032864" cy="338554"/>
          </a:xfrm>
          <a:prstGeom prst="rect">
            <a:avLst/>
          </a:prstGeom>
          <a:noFill/>
        </p:spPr>
        <p:txBody>
          <a:bodyPr wrap="square" rtlCol="0">
            <a:spAutoFit/>
          </a:bodyPr>
          <a:lstStyle/>
          <a:p>
            <a:pPr algn="ctr"/>
            <a:r>
              <a:rPr lang="nb-NO" sz="1600" dirty="0">
                <a:solidFill>
                  <a:schemeClr val="bg1"/>
                </a:solidFill>
              </a:rPr>
              <a:t>Mars</a:t>
            </a:r>
          </a:p>
        </p:txBody>
      </p:sp>
      <p:sp>
        <p:nvSpPr>
          <p:cNvPr id="22" name="TekstSylinder 21">
            <a:extLst>
              <a:ext uri="{FF2B5EF4-FFF2-40B4-BE49-F238E27FC236}">
                <a16:creationId xmlns:a16="http://schemas.microsoft.com/office/drawing/2014/main" id="{CD27CABB-2650-45E6-AF71-59EE7F88D27D}"/>
              </a:ext>
            </a:extLst>
          </p:cNvPr>
          <p:cNvSpPr txBox="1"/>
          <p:nvPr/>
        </p:nvSpPr>
        <p:spPr>
          <a:xfrm>
            <a:off x="2575757" y="5583539"/>
            <a:ext cx="1032864" cy="338554"/>
          </a:xfrm>
          <a:prstGeom prst="rect">
            <a:avLst/>
          </a:prstGeom>
          <a:noFill/>
        </p:spPr>
        <p:txBody>
          <a:bodyPr wrap="square" rtlCol="0">
            <a:spAutoFit/>
          </a:bodyPr>
          <a:lstStyle/>
          <a:p>
            <a:pPr algn="ctr"/>
            <a:r>
              <a:rPr lang="nb-NO" sz="1600" dirty="0">
                <a:solidFill>
                  <a:schemeClr val="bg1"/>
                </a:solidFill>
              </a:rPr>
              <a:t>April</a:t>
            </a:r>
          </a:p>
        </p:txBody>
      </p:sp>
      <p:sp>
        <p:nvSpPr>
          <p:cNvPr id="23" name="Rektangel 22">
            <a:extLst>
              <a:ext uri="{FF2B5EF4-FFF2-40B4-BE49-F238E27FC236}">
                <a16:creationId xmlns:a16="http://schemas.microsoft.com/office/drawing/2014/main" id="{FE986625-4A61-4043-8BE0-6315E28D0AE6}"/>
              </a:ext>
            </a:extLst>
          </p:cNvPr>
          <p:cNvSpPr/>
          <p:nvPr/>
        </p:nvSpPr>
        <p:spPr>
          <a:xfrm>
            <a:off x="940057"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4" name="Rektangel 23">
            <a:extLst>
              <a:ext uri="{FF2B5EF4-FFF2-40B4-BE49-F238E27FC236}">
                <a16:creationId xmlns:a16="http://schemas.microsoft.com/office/drawing/2014/main" id="{813E5EFC-80F6-442F-A15E-9B516D341A3D}"/>
              </a:ext>
            </a:extLst>
          </p:cNvPr>
          <p:cNvSpPr/>
          <p:nvPr/>
        </p:nvSpPr>
        <p:spPr>
          <a:xfrm>
            <a:off x="2395020"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5F7D9500-46F3-4403-8D9F-8F950FA8D68B}"/>
              </a:ext>
            </a:extLst>
          </p:cNvPr>
          <p:cNvSpPr/>
          <p:nvPr/>
        </p:nvSpPr>
        <p:spPr>
          <a:xfrm>
            <a:off x="940054"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26" name="Rektangel 25">
            <a:extLst>
              <a:ext uri="{FF2B5EF4-FFF2-40B4-BE49-F238E27FC236}">
                <a16:creationId xmlns:a16="http://schemas.microsoft.com/office/drawing/2014/main" id="{D6F89F89-1D12-4757-923C-14F4650E2E6F}"/>
              </a:ext>
            </a:extLst>
          </p:cNvPr>
          <p:cNvSpPr/>
          <p:nvPr/>
        </p:nvSpPr>
        <p:spPr>
          <a:xfrm>
            <a:off x="2396160"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27" name="Rektangel 26">
            <a:extLst>
              <a:ext uri="{FF2B5EF4-FFF2-40B4-BE49-F238E27FC236}">
                <a16:creationId xmlns:a16="http://schemas.microsoft.com/office/drawing/2014/main" id="{ADD2DC1D-3ED1-4641-9AFC-04935C085B94}"/>
              </a:ext>
            </a:extLst>
          </p:cNvPr>
          <p:cNvSpPr/>
          <p:nvPr/>
        </p:nvSpPr>
        <p:spPr>
          <a:xfrm>
            <a:off x="6759910" y="5467194"/>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FEFBF5C1-E20A-45FD-ACD7-6C4BEDE65E87}"/>
              </a:ext>
            </a:extLst>
          </p:cNvPr>
          <p:cNvSpPr/>
          <p:nvPr/>
        </p:nvSpPr>
        <p:spPr>
          <a:xfrm>
            <a:off x="8214873" y="5474160"/>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ktangel 28">
            <a:extLst>
              <a:ext uri="{FF2B5EF4-FFF2-40B4-BE49-F238E27FC236}">
                <a16:creationId xmlns:a16="http://schemas.microsoft.com/office/drawing/2014/main" id="{6C506B01-FB7C-4D5D-8B19-5D87FCF7F82B}"/>
              </a:ext>
            </a:extLst>
          </p:cNvPr>
          <p:cNvSpPr/>
          <p:nvPr/>
        </p:nvSpPr>
        <p:spPr>
          <a:xfrm>
            <a:off x="9669836" y="546719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29">
            <a:extLst>
              <a:ext uri="{FF2B5EF4-FFF2-40B4-BE49-F238E27FC236}">
                <a16:creationId xmlns:a16="http://schemas.microsoft.com/office/drawing/2014/main" id="{163A3860-404F-456D-B02A-E1E541DD6C2A}"/>
              </a:ext>
            </a:extLst>
          </p:cNvPr>
          <p:cNvSpPr/>
          <p:nvPr/>
        </p:nvSpPr>
        <p:spPr>
          <a:xfrm>
            <a:off x="11124798" y="546719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TekstSylinder 30">
            <a:extLst>
              <a:ext uri="{FF2B5EF4-FFF2-40B4-BE49-F238E27FC236}">
                <a16:creationId xmlns:a16="http://schemas.microsoft.com/office/drawing/2014/main" id="{954E329C-5A34-4B5E-B78A-3083648CE979}"/>
              </a:ext>
            </a:extLst>
          </p:cNvPr>
          <p:cNvSpPr txBox="1"/>
          <p:nvPr/>
        </p:nvSpPr>
        <p:spPr>
          <a:xfrm>
            <a:off x="6940646" y="5576860"/>
            <a:ext cx="1032864" cy="338554"/>
          </a:xfrm>
          <a:prstGeom prst="rect">
            <a:avLst/>
          </a:prstGeom>
          <a:noFill/>
        </p:spPr>
        <p:txBody>
          <a:bodyPr wrap="square" rtlCol="0">
            <a:spAutoFit/>
          </a:bodyPr>
          <a:lstStyle/>
          <a:p>
            <a:pPr algn="ctr"/>
            <a:r>
              <a:rPr lang="nb-NO" sz="1600" dirty="0">
                <a:solidFill>
                  <a:schemeClr val="bg1"/>
                </a:solidFill>
              </a:rPr>
              <a:t>Juli</a:t>
            </a:r>
          </a:p>
        </p:txBody>
      </p:sp>
      <p:sp>
        <p:nvSpPr>
          <p:cNvPr id="32" name="TekstSylinder 31">
            <a:extLst>
              <a:ext uri="{FF2B5EF4-FFF2-40B4-BE49-F238E27FC236}">
                <a16:creationId xmlns:a16="http://schemas.microsoft.com/office/drawing/2014/main" id="{C1E171DC-2EFB-47DE-8977-08E06D74D416}"/>
              </a:ext>
            </a:extLst>
          </p:cNvPr>
          <p:cNvSpPr txBox="1"/>
          <p:nvPr/>
        </p:nvSpPr>
        <p:spPr>
          <a:xfrm>
            <a:off x="8395609" y="5576860"/>
            <a:ext cx="1032864" cy="338554"/>
          </a:xfrm>
          <a:prstGeom prst="rect">
            <a:avLst/>
          </a:prstGeom>
          <a:noFill/>
        </p:spPr>
        <p:txBody>
          <a:bodyPr wrap="square" rtlCol="0">
            <a:spAutoFit/>
          </a:bodyPr>
          <a:lstStyle/>
          <a:p>
            <a:pPr algn="ctr"/>
            <a:r>
              <a:rPr lang="nb-NO" sz="1600" dirty="0">
                <a:solidFill>
                  <a:schemeClr val="bg1"/>
                </a:solidFill>
              </a:rPr>
              <a:t>August</a:t>
            </a:r>
          </a:p>
        </p:txBody>
      </p:sp>
      <p:sp>
        <p:nvSpPr>
          <p:cNvPr id="33" name="TekstSylinder 32">
            <a:extLst>
              <a:ext uri="{FF2B5EF4-FFF2-40B4-BE49-F238E27FC236}">
                <a16:creationId xmlns:a16="http://schemas.microsoft.com/office/drawing/2014/main" id="{1B629740-32B8-43F4-BCA5-0E1797C1215C}"/>
              </a:ext>
            </a:extLst>
          </p:cNvPr>
          <p:cNvSpPr txBox="1"/>
          <p:nvPr/>
        </p:nvSpPr>
        <p:spPr>
          <a:xfrm>
            <a:off x="9750677" y="5576860"/>
            <a:ext cx="1232661" cy="338554"/>
          </a:xfrm>
          <a:prstGeom prst="rect">
            <a:avLst/>
          </a:prstGeom>
          <a:noFill/>
        </p:spPr>
        <p:txBody>
          <a:bodyPr wrap="square" rtlCol="0">
            <a:spAutoFit/>
          </a:bodyPr>
          <a:lstStyle/>
          <a:p>
            <a:pPr algn="ctr"/>
            <a:r>
              <a:rPr lang="nb-NO" sz="1600" dirty="0">
                <a:solidFill>
                  <a:schemeClr val="bg1"/>
                </a:solidFill>
              </a:rPr>
              <a:t>September</a:t>
            </a:r>
          </a:p>
        </p:txBody>
      </p:sp>
      <p:sp>
        <p:nvSpPr>
          <p:cNvPr id="34" name="TekstSylinder 33">
            <a:extLst>
              <a:ext uri="{FF2B5EF4-FFF2-40B4-BE49-F238E27FC236}">
                <a16:creationId xmlns:a16="http://schemas.microsoft.com/office/drawing/2014/main" id="{417D5A6E-1701-45D6-8567-146AD40E300E}"/>
              </a:ext>
            </a:extLst>
          </p:cNvPr>
          <p:cNvSpPr txBox="1"/>
          <p:nvPr/>
        </p:nvSpPr>
        <p:spPr>
          <a:xfrm>
            <a:off x="11205639" y="5576860"/>
            <a:ext cx="1232661" cy="338554"/>
          </a:xfrm>
          <a:prstGeom prst="rect">
            <a:avLst/>
          </a:prstGeom>
          <a:noFill/>
        </p:spPr>
        <p:txBody>
          <a:bodyPr wrap="square" rtlCol="0">
            <a:spAutoFit/>
          </a:bodyPr>
          <a:lstStyle/>
          <a:p>
            <a:pPr algn="ctr"/>
            <a:r>
              <a:rPr lang="nb-NO" sz="1600" dirty="0">
                <a:solidFill>
                  <a:schemeClr val="bg1"/>
                </a:solidFill>
              </a:rPr>
              <a:t>Oktober</a:t>
            </a:r>
          </a:p>
        </p:txBody>
      </p:sp>
      <p:sp>
        <p:nvSpPr>
          <p:cNvPr id="35" name="Rektangel 34">
            <a:extLst>
              <a:ext uri="{FF2B5EF4-FFF2-40B4-BE49-F238E27FC236}">
                <a16:creationId xmlns:a16="http://schemas.microsoft.com/office/drawing/2014/main" id="{521E712E-FBA9-42F8-A92E-F293F3D9E916}"/>
              </a:ext>
            </a:extLst>
          </p:cNvPr>
          <p:cNvSpPr/>
          <p:nvPr/>
        </p:nvSpPr>
        <p:spPr>
          <a:xfrm>
            <a:off x="6759910"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6" name="Rektangel 35">
            <a:extLst>
              <a:ext uri="{FF2B5EF4-FFF2-40B4-BE49-F238E27FC236}">
                <a16:creationId xmlns:a16="http://schemas.microsoft.com/office/drawing/2014/main" id="{B8E5E4BB-41BF-410D-8EE7-E595E80DB7C9}"/>
              </a:ext>
            </a:extLst>
          </p:cNvPr>
          <p:cNvSpPr/>
          <p:nvPr/>
        </p:nvSpPr>
        <p:spPr>
          <a:xfrm>
            <a:off x="8214873"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7" name="Rektangel 36">
            <a:extLst>
              <a:ext uri="{FF2B5EF4-FFF2-40B4-BE49-F238E27FC236}">
                <a16:creationId xmlns:a16="http://schemas.microsoft.com/office/drawing/2014/main" id="{C9B56DC7-F0C2-4379-8DFF-FCE153E51B0F}"/>
              </a:ext>
            </a:extLst>
          </p:cNvPr>
          <p:cNvSpPr/>
          <p:nvPr/>
        </p:nvSpPr>
        <p:spPr>
          <a:xfrm>
            <a:off x="9669836"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8" name="Rektangel 37">
            <a:extLst>
              <a:ext uri="{FF2B5EF4-FFF2-40B4-BE49-F238E27FC236}">
                <a16:creationId xmlns:a16="http://schemas.microsoft.com/office/drawing/2014/main" id="{B9FB76DC-8191-4626-B0C7-CCADB61905F0}"/>
              </a:ext>
            </a:extLst>
          </p:cNvPr>
          <p:cNvSpPr/>
          <p:nvPr/>
        </p:nvSpPr>
        <p:spPr>
          <a:xfrm>
            <a:off x="11124798"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9" name="Rektangel 38">
            <a:extLst>
              <a:ext uri="{FF2B5EF4-FFF2-40B4-BE49-F238E27FC236}">
                <a16:creationId xmlns:a16="http://schemas.microsoft.com/office/drawing/2014/main" id="{0C9FC86A-CE41-4840-8A69-809D5B9F89FE}"/>
              </a:ext>
            </a:extLst>
          </p:cNvPr>
          <p:cNvSpPr/>
          <p:nvPr/>
        </p:nvSpPr>
        <p:spPr>
          <a:xfrm>
            <a:off x="6759907"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0" name="Rektangel 39">
            <a:extLst>
              <a:ext uri="{FF2B5EF4-FFF2-40B4-BE49-F238E27FC236}">
                <a16:creationId xmlns:a16="http://schemas.microsoft.com/office/drawing/2014/main" id="{323F1DAC-D684-401C-8405-6A46D39B7153}"/>
              </a:ext>
            </a:extLst>
          </p:cNvPr>
          <p:cNvSpPr/>
          <p:nvPr/>
        </p:nvSpPr>
        <p:spPr>
          <a:xfrm>
            <a:off x="8214870"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1" name="Rektangel 40">
            <a:extLst>
              <a:ext uri="{FF2B5EF4-FFF2-40B4-BE49-F238E27FC236}">
                <a16:creationId xmlns:a16="http://schemas.microsoft.com/office/drawing/2014/main" id="{1F9699C1-887A-491C-AEAB-12EFA4DBD3D0}"/>
              </a:ext>
            </a:extLst>
          </p:cNvPr>
          <p:cNvSpPr/>
          <p:nvPr/>
        </p:nvSpPr>
        <p:spPr>
          <a:xfrm>
            <a:off x="9669833"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3" name="Rektangel 42">
            <a:extLst>
              <a:ext uri="{FF2B5EF4-FFF2-40B4-BE49-F238E27FC236}">
                <a16:creationId xmlns:a16="http://schemas.microsoft.com/office/drawing/2014/main" id="{47B86C4A-87EE-4867-97E9-55E0A6998188}"/>
              </a:ext>
            </a:extLst>
          </p:cNvPr>
          <p:cNvSpPr/>
          <p:nvPr/>
        </p:nvSpPr>
        <p:spPr>
          <a:xfrm>
            <a:off x="11124795"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7" name="TekstSylinder 46">
            <a:extLst>
              <a:ext uri="{FF2B5EF4-FFF2-40B4-BE49-F238E27FC236}">
                <a16:creationId xmlns:a16="http://schemas.microsoft.com/office/drawing/2014/main" id="{860D085C-97E1-4E09-A3AC-E6FA32BCF717}"/>
              </a:ext>
            </a:extLst>
          </p:cNvPr>
          <p:cNvSpPr txBox="1"/>
          <p:nvPr/>
        </p:nvSpPr>
        <p:spPr>
          <a:xfrm>
            <a:off x="3913057" y="6111509"/>
            <a:ext cx="1280251" cy="1107996"/>
          </a:xfrm>
          <a:prstGeom prst="rect">
            <a:avLst/>
          </a:prstGeom>
          <a:noFill/>
        </p:spPr>
        <p:txBody>
          <a:bodyPr wrap="square" rtlCol="0">
            <a:spAutoFit/>
          </a:bodyPr>
          <a:lstStyle/>
          <a:p>
            <a:pPr algn="ctr"/>
            <a:r>
              <a:rPr lang="nb-NO" sz="6600" b="1" dirty="0">
                <a:solidFill>
                  <a:schemeClr val="tx2"/>
                </a:solidFill>
              </a:rPr>
              <a:t>28</a:t>
            </a:r>
          </a:p>
        </p:txBody>
      </p:sp>
      <p:sp>
        <p:nvSpPr>
          <p:cNvPr id="55" name="TekstSylinder 54">
            <a:extLst>
              <a:ext uri="{FF2B5EF4-FFF2-40B4-BE49-F238E27FC236}">
                <a16:creationId xmlns:a16="http://schemas.microsoft.com/office/drawing/2014/main" id="{7AB07028-AC37-42B1-9690-96B250574A16}"/>
              </a:ext>
            </a:extLst>
          </p:cNvPr>
          <p:cNvSpPr txBox="1"/>
          <p:nvPr/>
        </p:nvSpPr>
        <p:spPr>
          <a:xfrm>
            <a:off x="11124798" y="6120680"/>
            <a:ext cx="1280251" cy="1107996"/>
          </a:xfrm>
          <a:prstGeom prst="rect">
            <a:avLst/>
          </a:prstGeom>
          <a:noFill/>
        </p:spPr>
        <p:txBody>
          <a:bodyPr wrap="square" rtlCol="0">
            <a:spAutoFit/>
          </a:bodyPr>
          <a:lstStyle/>
          <a:p>
            <a:pPr algn="ctr"/>
            <a:r>
              <a:rPr lang="nb-NO" sz="6600" b="1" dirty="0">
                <a:solidFill>
                  <a:schemeClr val="tx2"/>
                </a:solidFill>
              </a:rPr>
              <a:t>1</a:t>
            </a:r>
          </a:p>
        </p:txBody>
      </p:sp>
      <p:sp>
        <p:nvSpPr>
          <p:cNvPr id="56" name="TekstSylinder 55">
            <a:extLst>
              <a:ext uri="{FF2B5EF4-FFF2-40B4-BE49-F238E27FC236}">
                <a16:creationId xmlns:a16="http://schemas.microsoft.com/office/drawing/2014/main" id="{063BDA9D-C859-480A-B163-1D848C606470}"/>
              </a:ext>
            </a:extLst>
          </p:cNvPr>
          <p:cNvSpPr txBox="1"/>
          <p:nvPr/>
        </p:nvSpPr>
        <p:spPr>
          <a:xfrm>
            <a:off x="9775315" y="6133692"/>
            <a:ext cx="1280251" cy="1107996"/>
          </a:xfrm>
          <a:prstGeom prst="rect">
            <a:avLst/>
          </a:prstGeom>
          <a:noFill/>
        </p:spPr>
        <p:txBody>
          <a:bodyPr wrap="square" rtlCol="0">
            <a:spAutoFit/>
          </a:bodyPr>
          <a:lstStyle/>
          <a:p>
            <a:pPr algn="ctr"/>
            <a:r>
              <a:rPr lang="nb-NO" sz="6600" b="1" dirty="0">
                <a:solidFill>
                  <a:schemeClr val="tx2"/>
                </a:solidFill>
              </a:rPr>
              <a:t>1</a:t>
            </a:r>
          </a:p>
        </p:txBody>
      </p:sp>
      <p:sp>
        <p:nvSpPr>
          <p:cNvPr id="59" name="Rektangel 58">
            <a:extLst>
              <a:ext uri="{FF2B5EF4-FFF2-40B4-BE49-F238E27FC236}">
                <a16:creationId xmlns:a16="http://schemas.microsoft.com/office/drawing/2014/main" id="{7A795615-F6B8-47D6-AA60-DE341CE18C11}"/>
              </a:ext>
            </a:extLst>
          </p:cNvPr>
          <p:cNvSpPr/>
          <p:nvPr/>
        </p:nvSpPr>
        <p:spPr>
          <a:xfrm>
            <a:off x="4972507" y="8448033"/>
            <a:ext cx="4968000" cy="288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7" name="Rett linje 6">
            <a:extLst>
              <a:ext uri="{FF2B5EF4-FFF2-40B4-BE49-F238E27FC236}">
                <a16:creationId xmlns:a16="http://schemas.microsoft.com/office/drawing/2014/main" id="{7525B3DB-60DC-4D59-A8EB-B710573AA41A}"/>
              </a:ext>
            </a:extLst>
          </p:cNvPr>
          <p:cNvCxnSpPr>
            <a:stCxn id="59" idx="3"/>
          </p:cNvCxnSpPr>
          <p:nvPr/>
        </p:nvCxnSpPr>
        <p:spPr>
          <a:xfrm flipV="1">
            <a:off x="9940507" y="7253639"/>
            <a:ext cx="0" cy="1208794"/>
          </a:xfrm>
          <a:prstGeom prst="line">
            <a:avLst/>
          </a:prstGeom>
          <a:ln w="28575">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07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5" grpId="0"/>
      <p:bldP spid="56" grpId="0"/>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Bilde 50" descr="Et bilde som inneholder bord, tegning&#10;&#10;Automatisk generert beskrivelse">
            <a:extLst>
              <a:ext uri="{FF2B5EF4-FFF2-40B4-BE49-F238E27FC236}">
                <a16:creationId xmlns:a16="http://schemas.microsoft.com/office/drawing/2014/main" id="{CC067B8B-DAD9-4942-9019-A8A4A938B6E1}"/>
              </a:ext>
            </a:extLst>
          </p:cNvPr>
          <p:cNvPicPr>
            <a:picLocks noChangeAspect="1"/>
          </p:cNvPicPr>
          <p:nvPr/>
        </p:nvPicPr>
        <p:blipFill>
          <a:blip r:embed="rId3"/>
          <a:stretch>
            <a:fillRect/>
          </a:stretch>
        </p:blipFill>
        <p:spPr>
          <a:xfrm>
            <a:off x="6775403" y="3739390"/>
            <a:ext cx="1181100" cy="1778000"/>
          </a:xfrm>
          <a:prstGeom prst="rect">
            <a:avLst/>
          </a:prstGeom>
        </p:spPr>
      </p:pic>
      <p:sp>
        <p:nvSpPr>
          <p:cNvPr id="27" name="Rektangel 26">
            <a:extLst>
              <a:ext uri="{FF2B5EF4-FFF2-40B4-BE49-F238E27FC236}">
                <a16:creationId xmlns:a16="http://schemas.microsoft.com/office/drawing/2014/main" id="{ADD2DC1D-3ED1-4641-9AFC-04935C085B94}"/>
              </a:ext>
            </a:extLst>
          </p:cNvPr>
          <p:cNvSpPr/>
          <p:nvPr/>
        </p:nvSpPr>
        <p:spPr>
          <a:xfrm>
            <a:off x="6691330" y="5467194"/>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6" name="Bilde 45" descr="Et bilde som inneholder bord, tegning&#10;&#10;Automatisk generert beskrivelse">
            <a:extLst>
              <a:ext uri="{FF2B5EF4-FFF2-40B4-BE49-F238E27FC236}">
                <a16:creationId xmlns:a16="http://schemas.microsoft.com/office/drawing/2014/main" id="{27B7DCED-1ADD-4FFC-BF0B-F740730D47AD}"/>
              </a:ext>
            </a:extLst>
          </p:cNvPr>
          <p:cNvPicPr>
            <a:picLocks noChangeAspect="1"/>
          </p:cNvPicPr>
          <p:nvPr/>
        </p:nvPicPr>
        <p:blipFill>
          <a:blip r:embed="rId3"/>
          <a:stretch>
            <a:fillRect/>
          </a:stretch>
        </p:blipFill>
        <p:spPr>
          <a:xfrm>
            <a:off x="5348441" y="3735967"/>
            <a:ext cx="1181100" cy="1778000"/>
          </a:xfrm>
          <a:prstGeom prst="rect">
            <a:avLst/>
          </a:prstGeom>
        </p:spPr>
      </p:pic>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15</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nb-NO" b="1" i="1" dirty="0"/>
              <a:t>Eksempel – </a:t>
            </a:r>
            <a:r>
              <a:rPr lang="nb-NO" b="1" i="1" dirty="0" err="1"/>
              <a:t>AccountBeer</a:t>
            </a:r>
            <a:r>
              <a:rPr lang="nb-NO" b="1" i="1" dirty="0"/>
              <a:t> Pub</a:t>
            </a:r>
          </a:p>
          <a:p>
            <a:endParaRPr lang="en-GB" i="1" dirty="0"/>
          </a:p>
        </p:txBody>
      </p:sp>
      <p:sp>
        <p:nvSpPr>
          <p:cNvPr id="42" name="Rektangel 41">
            <a:extLst>
              <a:ext uri="{FF2B5EF4-FFF2-40B4-BE49-F238E27FC236}">
                <a16:creationId xmlns:a16="http://schemas.microsoft.com/office/drawing/2014/main" id="{5369AD42-6C1B-4F28-A9D5-323B66E4A323}"/>
              </a:ext>
            </a:extLst>
          </p:cNvPr>
          <p:cNvSpPr/>
          <p:nvPr/>
        </p:nvSpPr>
        <p:spPr>
          <a:xfrm>
            <a:off x="808164" y="2643426"/>
            <a:ext cx="15125255" cy="1107996"/>
          </a:xfrm>
          <a:prstGeom prst="rect">
            <a:avLst/>
          </a:prstGeom>
        </p:spPr>
        <p:txBody>
          <a:bodyPr wrap="square">
            <a:spAutoFit/>
          </a:bodyPr>
          <a:lstStyle/>
          <a:p>
            <a:r>
              <a:rPr lang="nb-NO" sz="2200" i="1" dirty="0">
                <a:solidFill>
                  <a:schemeClr val="tx2"/>
                </a:solidFill>
              </a:rPr>
              <a:t>Hvis Per tas tilbake i jobb før juli kan </a:t>
            </a:r>
            <a:r>
              <a:rPr lang="nb-NO" sz="2200" i="1" dirty="0" err="1">
                <a:solidFill>
                  <a:schemeClr val="tx2"/>
                </a:solidFill>
              </a:rPr>
              <a:t>Accountbeer</a:t>
            </a:r>
            <a:r>
              <a:rPr lang="nb-NO" sz="2200" i="1" dirty="0">
                <a:solidFill>
                  <a:schemeClr val="tx2"/>
                </a:solidFill>
              </a:rPr>
              <a:t> søke om tilskudd for både juli og august, og tas han tilbake før august kan de søke om tilskudd for august. Per må jobbe uavbrutt i perioden fra tilbakekallstidspunktet og frem til 1. oktober, med unntak av ferieavvikling. Han må jobbe i minimum samme stillingsprosent som før permitteringen fant sted. </a:t>
            </a:r>
          </a:p>
        </p:txBody>
      </p:sp>
      <p:sp>
        <p:nvSpPr>
          <p:cNvPr id="11" name="Rektangel 10">
            <a:extLst>
              <a:ext uri="{FF2B5EF4-FFF2-40B4-BE49-F238E27FC236}">
                <a16:creationId xmlns:a16="http://schemas.microsoft.com/office/drawing/2014/main" id="{C3FE2176-4D64-49A3-85C3-6B5A7126AEEC}"/>
              </a:ext>
            </a:extLst>
          </p:cNvPr>
          <p:cNvSpPr/>
          <p:nvPr/>
        </p:nvSpPr>
        <p:spPr>
          <a:xfrm>
            <a:off x="3781404" y="54738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9E6AF504-693B-4EF8-925D-E0DADB83BFD1}"/>
              </a:ext>
            </a:extLst>
          </p:cNvPr>
          <p:cNvSpPr/>
          <p:nvPr/>
        </p:nvSpPr>
        <p:spPr>
          <a:xfrm>
            <a:off x="5236367" y="54738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TekstSylinder 12">
            <a:extLst>
              <a:ext uri="{FF2B5EF4-FFF2-40B4-BE49-F238E27FC236}">
                <a16:creationId xmlns:a16="http://schemas.microsoft.com/office/drawing/2014/main" id="{4A73534F-9C1A-45EC-8F33-67A1D1CA4EF9}"/>
              </a:ext>
            </a:extLst>
          </p:cNvPr>
          <p:cNvSpPr txBox="1"/>
          <p:nvPr/>
        </p:nvSpPr>
        <p:spPr>
          <a:xfrm>
            <a:off x="3962140" y="5583539"/>
            <a:ext cx="1032864" cy="338554"/>
          </a:xfrm>
          <a:prstGeom prst="rect">
            <a:avLst/>
          </a:prstGeom>
          <a:noFill/>
        </p:spPr>
        <p:txBody>
          <a:bodyPr wrap="square" rtlCol="0">
            <a:spAutoFit/>
          </a:bodyPr>
          <a:lstStyle/>
          <a:p>
            <a:pPr algn="ctr"/>
            <a:r>
              <a:rPr lang="nb-NO" sz="1600" dirty="0">
                <a:solidFill>
                  <a:schemeClr val="bg1"/>
                </a:solidFill>
              </a:rPr>
              <a:t>Mai</a:t>
            </a:r>
          </a:p>
        </p:txBody>
      </p:sp>
      <p:sp>
        <p:nvSpPr>
          <p:cNvPr id="14" name="TekstSylinder 13">
            <a:extLst>
              <a:ext uri="{FF2B5EF4-FFF2-40B4-BE49-F238E27FC236}">
                <a16:creationId xmlns:a16="http://schemas.microsoft.com/office/drawing/2014/main" id="{9E56F6B0-AA2C-4925-AB7D-69A27C5AE120}"/>
              </a:ext>
            </a:extLst>
          </p:cNvPr>
          <p:cNvSpPr txBox="1"/>
          <p:nvPr/>
        </p:nvSpPr>
        <p:spPr>
          <a:xfrm>
            <a:off x="5417103" y="5583539"/>
            <a:ext cx="1032864" cy="338554"/>
          </a:xfrm>
          <a:prstGeom prst="rect">
            <a:avLst/>
          </a:prstGeom>
          <a:noFill/>
        </p:spPr>
        <p:txBody>
          <a:bodyPr wrap="square" rtlCol="0">
            <a:spAutoFit/>
          </a:bodyPr>
          <a:lstStyle/>
          <a:p>
            <a:pPr algn="ctr"/>
            <a:r>
              <a:rPr lang="nb-NO" sz="1600" dirty="0">
                <a:solidFill>
                  <a:schemeClr val="bg1"/>
                </a:solidFill>
              </a:rPr>
              <a:t>Juni</a:t>
            </a:r>
          </a:p>
        </p:txBody>
      </p:sp>
      <p:sp>
        <p:nvSpPr>
          <p:cNvPr id="15" name="Rektangel 14">
            <a:extLst>
              <a:ext uri="{FF2B5EF4-FFF2-40B4-BE49-F238E27FC236}">
                <a16:creationId xmlns:a16="http://schemas.microsoft.com/office/drawing/2014/main" id="{90700B0A-34A3-43D8-8AF9-341C7087B053}"/>
              </a:ext>
            </a:extLst>
          </p:cNvPr>
          <p:cNvSpPr/>
          <p:nvPr/>
        </p:nvSpPr>
        <p:spPr>
          <a:xfrm>
            <a:off x="3781404"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3891BB97-8868-4639-A620-AB822907ADC6}"/>
              </a:ext>
            </a:extLst>
          </p:cNvPr>
          <p:cNvSpPr/>
          <p:nvPr/>
        </p:nvSpPr>
        <p:spPr>
          <a:xfrm>
            <a:off x="5236367"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7" name="Rektangel 16">
            <a:extLst>
              <a:ext uri="{FF2B5EF4-FFF2-40B4-BE49-F238E27FC236}">
                <a16:creationId xmlns:a16="http://schemas.microsoft.com/office/drawing/2014/main" id="{226EE5B6-A9D4-41B6-B976-A0C37E0E2953}"/>
              </a:ext>
            </a:extLst>
          </p:cNvPr>
          <p:cNvSpPr/>
          <p:nvPr/>
        </p:nvSpPr>
        <p:spPr>
          <a:xfrm>
            <a:off x="3786285"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18" name="Rektangel 17">
            <a:extLst>
              <a:ext uri="{FF2B5EF4-FFF2-40B4-BE49-F238E27FC236}">
                <a16:creationId xmlns:a16="http://schemas.microsoft.com/office/drawing/2014/main" id="{72BE1A1A-6AAB-4753-B0B7-B5092524B4C2}"/>
              </a:ext>
            </a:extLst>
          </p:cNvPr>
          <p:cNvSpPr/>
          <p:nvPr/>
        </p:nvSpPr>
        <p:spPr>
          <a:xfrm>
            <a:off x="5242391"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19" name="Rektangel 18">
            <a:extLst>
              <a:ext uri="{FF2B5EF4-FFF2-40B4-BE49-F238E27FC236}">
                <a16:creationId xmlns:a16="http://schemas.microsoft.com/office/drawing/2014/main" id="{ED99FA62-4071-4D7A-A219-55D95C8D5BB8}"/>
              </a:ext>
            </a:extLst>
          </p:cNvPr>
          <p:cNvSpPr/>
          <p:nvPr/>
        </p:nvSpPr>
        <p:spPr>
          <a:xfrm>
            <a:off x="871477" y="5477299"/>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Rektangel 19">
            <a:extLst>
              <a:ext uri="{FF2B5EF4-FFF2-40B4-BE49-F238E27FC236}">
                <a16:creationId xmlns:a16="http://schemas.microsoft.com/office/drawing/2014/main" id="{D5DA9D74-AA9A-4B6B-9D3F-2EC4AF0070FA}"/>
              </a:ext>
            </a:extLst>
          </p:cNvPr>
          <p:cNvSpPr/>
          <p:nvPr/>
        </p:nvSpPr>
        <p:spPr>
          <a:xfrm>
            <a:off x="2327583" y="547387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TekstSylinder 20">
            <a:extLst>
              <a:ext uri="{FF2B5EF4-FFF2-40B4-BE49-F238E27FC236}">
                <a16:creationId xmlns:a16="http://schemas.microsoft.com/office/drawing/2014/main" id="{A7800CA9-69F1-40CD-A983-46511BA0D74E}"/>
              </a:ext>
            </a:extLst>
          </p:cNvPr>
          <p:cNvSpPr txBox="1"/>
          <p:nvPr/>
        </p:nvSpPr>
        <p:spPr>
          <a:xfrm>
            <a:off x="1052214" y="5583539"/>
            <a:ext cx="1032864" cy="338554"/>
          </a:xfrm>
          <a:prstGeom prst="rect">
            <a:avLst/>
          </a:prstGeom>
          <a:noFill/>
        </p:spPr>
        <p:txBody>
          <a:bodyPr wrap="square" rtlCol="0">
            <a:spAutoFit/>
          </a:bodyPr>
          <a:lstStyle/>
          <a:p>
            <a:pPr algn="ctr"/>
            <a:r>
              <a:rPr lang="nb-NO" sz="1600" dirty="0">
                <a:solidFill>
                  <a:schemeClr val="bg1"/>
                </a:solidFill>
              </a:rPr>
              <a:t>Mars</a:t>
            </a:r>
          </a:p>
        </p:txBody>
      </p:sp>
      <p:sp>
        <p:nvSpPr>
          <p:cNvPr id="22" name="TekstSylinder 21">
            <a:extLst>
              <a:ext uri="{FF2B5EF4-FFF2-40B4-BE49-F238E27FC236}">
                <a16:creationId xmlns:a16="http://schemas.microsoft.com/office/drawing/2014/main" id="{CD27CABB-2650-45E6-AF71-59EE7F88D27D}"/>
              </a:ext>
            </a:extLst>
          </p:cNvPr>
          <p:cNvSpPr txBox="1"/>
          <p:nvPr/>
        </p:nvSpPr>
        <p:spPr>
          <a:xfrm>
            <a:off x="2507177" y="5583539"/>
            <a:ext cx="1032864" cy="338554"/>
          </a:xfrm>
          <a:prstGeom prst="rect">
            <a:avLst/>
          </a:prstGeom>
          <a:noFill/>
        </p:spPr>
        <p:txBody>
          <a:bodyPr wrap="square" rtlCol="0">
            <a:spAutoFit/>
          </a:bodyPr>
          <a:lstStyle/>
          <a:p>
            <a:pPr algn="ctr"/>
            <a:r>
              <a:rPr lang="nb-NO" sz="1600" dirty="0">
                <a:solidFill>
                  <a:schemeClr val="bg1"/>
                </a:solidFill>
              </a:rPr>
              <a:t>April</a:t>
            </a:r>
          </a:p>
        </p:txBody>
      </p:sp>
      <p:sp>
        <p:nvSpPr>
          <p:cNvPr id="23" name="Rektangel 22">
            <a:extLst>
              <a:ext uri="{FF2B5EF4-FFF2-40B4-BE49-F238E27FC236}">
                <a16:creationId xmlns:a16="http://schemas.microsoft.com/office/drawing/2014/main" id="{FE986625-4A61-4043-8BE0-6315E28D0AE6}"/>
              </a:ext>
            </a:extLst>
          </p:cNvPr>
          <p:cNvSpPr/>
          <p:nvPr/>
        </p:nvSpPr>
        <p:spPr>
          <a:xfrm>
            <a:off x="871477"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4" name="Rektangel 23">
            <a:extLst>
              <a:ext uri="{FF2B5EF4-FFF2-40B4-BE49-F238E27FC236}">
                <a16:creationId xmlns:a16="http://schemas.microsoft.com/office/drawing/2014/main" id="{813E5EFC-80F6-442F-A15E-9B516D341A3D}"/>
              </a:ext>
            </a:extLst>
          </p:cNvPr>
          <p:cNvSpPr/>
          <p:nvPr/>
        </p:nvSpPr>
        <p:spPr>
          <a:xfrm>
            <a:off x="2326440" y="6014450"/>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5" name="Rektangel 24">
            <a:extLst>
              <a:ext uri="{FF2B5EF4-FFF2-40B4-BE49-F238E27FC236}">
                <a16:creationId xmlns:a16="http://schemas.microsoft.com/office/drawing/2014/main" id="{5F7D9500-46F3-4403-8D9F-8F950FA8D68B}"/>
              </a:ext>
            </a:extLst>
          </p:cNvPr>
          <p:cNvSpPr/>
          <p:nvPr/>
        </p:nvSpPr>
        <p:spPr>
          <a:xfrm>
            <a:off x="871474"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26" name="Rektangel 25">
            <a:extLst>
              <a:ext uri="{FF2B5EF4-FFF2-40B4-BE49-F238E27FC236}">
                <a16:creationId xmlns:a16="http://schemas.microsoft.com/office/drawing/2014/main" id="{D6F89F89-1D12-4757-923C-14F4650E2E6F}"/>
              </a:ext>
            </a:extLst>
          </p:cNvPr>
          <p:cNvSpPr/>
          <p:nvPr/>
        </p:nvSpPr>
        <p:spPr>
          <a:xfrm>
            <a:off x="2327580" y="6084058"/>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28" name="Rektangel 27">
            <a:extLst>
              <a:ext uri="{FF2B5EF4-FFF2-40B4-BE49-F238E27FC236}">
                <a16:creationId xmlns:a16="http://schemas.microsoft.com/office/drawing/2014/main" id="{FEFBF5C1-E20A-45FD-ACD7-6C4BEDE65E87}"/>
              </a:ext>
            </a:extLst>
          </p:cNvPr>
          <p:cNvSpPr/>
          <p:nvPr/>
        </p:nvSpPr>
        <p:spPr>
          <a:xfrm>
            <a:off x="8146293" y="5474160"/>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9" name="Rektangel 28">
            <a:extLst>
              <a:ext uri="{FF2B5EF4-FFF2-40B4-BE49-F238E27FC236}">
                <a16:creationId xmlns:a16="http://schemas.microsoft.com/office/drawing/2014/main" id="{6C506B01-FB7C-4D5D-8B19-5D87FCF7F82B}"/>
              </a:ext>
            </a:extLst>
          </p:cNvPr>
          <p:cNvSpPr/>
          <p:nvPr/>
        </p:nvSpPr>
        <p:spPr>
          <a:xfrm>
            <a:off x="9601256" y="546719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Rektangel 29">
            <a:extLst>
              <a:ext uri="{FF2B5EF4-FFF2-40B4-BE49-F238E27FC236}">
                <a16:creationId xmlns:a16="http://schemas.microsoft.com/office/drawing/2014/main" id="{163A3860-404F-456D-B02A-E1E541DD6C2A}"/>
              </a:ext>
            </a:extLst>
          </p:cNvPr>
          <p:cNvSpPr/>
          <p:nvPr/>
        </p:nvSpPr>
        <p:spPr>
          <a:xfrm>
            <a:off x="11056218" y="5467193"/>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TekstSylinder 30">
            <a:extLst>
              <a:ext uri="{FF2B5EF4-FFF2-40B4-BE49-F238E27FC236}">
                <a16:creationId xmlns:a16="http://schemas.microsoft.com/office/drawing/2014/main" id="{954E329C-5A34-4B5E-B78A-3083648CE979}"/>
              </a:ext>
            </a:extLst>
          </p:cNvPr>
          <p:cNvSpPr txBox="1"/>
          <p:nvPr/>
        </p:nvSpPr>
        <p:spPr>
          <a:xfrm>
            <a:off x="6872066" y="5576860"/>
            <a:ext cx="1032864" cy="338554"/>
          </a:xfrm>
          <a:prstGeom prst="rect">
            <a:avLst/>
          </a:prstGeom>
          <a:noFill/>
        </p:spPr>
        <p:txBody>
          <a:bodyPr wrap="square" rtlCol="0">
            <a:spAutoFit/>
          </a:bodyPr>
          <a:lstStyle/>
          <a:p>
            <a:pPr algn="ctr"/>
            <a:r>
              <a:rPr lang="nb-NO" sz="1600" dirty="0">
                <a:solidFill>
                  <a:schemeClr val="bg1"/>
                </a:solidFill>
              </a:rPr>
              <a:t>Juli</a:t>
            </a:r>
          </a:p>
        </p:txBody>
      </p:sp>
      <p:sp>
        <p:nvSpPr>
          <p:cNvPr id="32" name="TekstSylinder 31">
            <a:extLst>
              <a:ext uri="{FF2B5EF4-FFF2-40B4-BE49-F238E27FC236}">
                <a16:creationId xmlns:a16="http://schemas.microsoft.com/office/drawing/2014/main" id="{C1E171DC-2EFB-47DE-8977-08E06D74D416}"/>
              </a:ext>
            </a:extLst>
          </p:cNvPr>
          <p:cNvSpPr txBox="1"/>
          <p:nvPr/>
        </p:nvSpPr>
        <p:spPr>
          <a:xfrm>
            <a:off x="8327029" y="5576860"/>
            <a:ext cx="1032864" cy="338554"/>
          </a:xfrm>
          <a:prstGeom prst="rect">
            <a:avLst/>
          </a:prstGeom>
          <a:noFill/>
        </p:spPr>
        <p:txBody>
          <a:bodyPr wrap="square" rtlCol="0">
            <a:spAutoFit/>
          </a:bodyPr>
          <a:lstStyle/>
          <a:p>
            <a:pPr algn="ctr"/>
            <a:r>
              <a:rPr lang="nb-NO" sz="1600" dirty="0">
                <a:solidFill>
                  <a:schemeClr val="bg1"/>
                </a:solidFill>
              </a:rPr>
              <a:t>August</a:t>
            </a:r>
          </a:p>
        </p:txBody>
      </p:sp>
      <p:sp>
        <p:nvSpPr>
          <p:cNvPr id="33" name="TekstSylinder 32">
            <a:extLst>
              <a:ext uri="{FF2B5EF4-FFF2-40B4-BE49-F238E27FC236}">
                <a16:creationId xmlns:a16="http://schemas.microsoft.com/office/drawing/2014/main" id="{1B629740-32B8-43F4-BCA5-0E1797C1215C}"/>
              </a:ext>
            </a:extLst>
          </p:cNvPr>
          <p:cNvSpPr txBox="1"/>
          <p:nvPr/>
        </p:nvSpPr>
        <p:spPr>
          <a:xfrm>
            <a:off x="9682097" y="5576860"/>
            <a:ext cx="1232661" cy="338554"/>
          </a:xfrm>
          <a:prstGeom prst="rect">
            <a:avLst/>
          </a:prstGeom>
          <a:noFill/>
        </p:spPr>
        <p:txBody>
          <a:bodyPr wrap="square" rtlCol="0">
            <a:spAutoFit/>
          </a:bodyPr>
          <a:lstStyle/>
          <a:p>
            <a:pPr algn="ctr"/>
            <a:r>
              <a:rPr lang="nb-NO" sz="1600" dirty="0">
                <a:solidFill>
                  <a:schemeClr val="bg1"/>
                </a:solidFill>
              </a:rPr>
              <a:t>September</a:t>
            </a:r>
          </a:p>
        </p:txBody>
      </p:sp>
      <p:sp>
        <p:nvSpPr>
          <p:cNvPr id="34" name="TekstSylinder 33">
            <a:extLst>
              <a:ext uri="{FF2B5EF4-FFF2-40B4-BE49-F238E27FC236}">
                <a16:creationId xmlns:a16="http://schemas.microsoft.com/office/drawing/2014/main" id="{417D5A6E-1701-45D6-8567-146AD40E300E}"/>
              </a:ext>
            </a:extLst>
          </p:cNvPr>
          <p:cNvSpPr txBox="1"/>
          <p:nvPr/>
        </p:nvSpPr>
        <p:spPr>
          <a:xfrm>
            <a:off x="11137059" y="5576860"/>
            <a:ext cx="1232661" cy="338554"/>
          </a:xfrm>
          <a:prstGeom prst="rect">
            <a:avLst/>
          </a:prstGeom>
          <a:noFill/>
        </p:spPr>
        <p:txBody>
          <a:bodyPr wrap="square" rtlCol="0">
            <a:spAutoFit/>
          </a:bodyPr>
          <a:lstStyle/>
          <a:p>
            <a:pPr algn="ctr"/>
            <a:r>
              <a:rPr lang="nb-NO" sz="1600" dirty="0">
                <a:solidFill>
                  <a:schemeClr val="bg1"/>
                </a:solidFill>
              </a:rPr>
              <a:t>Oktober</a:t>
            </a:r>
          </a:p>
        </p:txBody>
      </p:sp>
      <p:sp>
        <p:nvSpPr>
          <p:cNvPr id="35" name="Rektangel 34">
            <a:extLst>
              <a:ext uri="{FF2B5EF4-FFF2-40B4-BE49-F238E27FC236}">
                <a16:creationId xmlns:a16="http://schemas.microsoft.com/office/drawing/2014/main" id="{521E712E-FBA9-42F8-A92E-F293F3D9E916}"/>
              </a:ext>
            </a:extLst>
          </p:cNvPr>
          <p:cNvSpPr/>
          <p:nvPr/>
        </p:nvSpPr>
        <p:spPr>
          <a:xfrm>
            <a:off x="6691330"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6" name="Rektangel 35">
            <a:extLst>
              <a:ext uri="{FF2B5EF4-FFF2-40B4-BE49-F238E27FC236}">
                <a16:creationId xmlns:a16="http://schemas.microsoft.com/office/drawing/2014/main" id="{B8E5E4BB-41BF-410D-8EE7-E595E80DB7C9}"/>
              </a:ext>
            </a:extLst>
          </p:cNvPr>
          <p:cNvSpPr/>
          <p:nvPr/>
        </p:nvSpPr>
        <p:spPr>
          <a:xfrm>
            <a:off x="8146293"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7" name="Rektangel 36">
            <a:extLst>
              <a:ext uri="{FF2B5EF4-FFF2-40B4-BE49-F238E27FC236}">
                <a16:creationId xmlns:a16="http://schemas.microsoft.com/office/drawing/2014/main" id="{C9B56DC7-F0C2-4379-8DFF-FCE153E51B0F}"/>
              </a:ext>
            </a:extLst>
          </p:cNvPr>
          <p:cNvSpPr/>
          <p:nvPr/>
        </p:nvSpPr>
        <p:spPr>
          <a:xfrm>
            <a:off x="9601256"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8" name="Rektangel 37">
            <a:extLst>
              <a:ext uri="{FF2B5EF4-FFF2-40B4-BE49-F238E27FC236}">
                <a16:creationId xmlns:a16="http://schemas.microsoft.com/office/drawing/2014/main" id="{B9FB76DC-8191-4626-B0C7-CCADB61905F0}"/>
              </a:ext>
            </a:extLst>
          </p:cNvPr>
          <p:cNvSpPr/>
          <p:nvPr/>
        </p:nvSpPr>
        <p:spPr>
          <a:xfrm>
            <a:off x="11056218" y="6007771"/>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9" name="Rektangel 38">
            <a:extLst>
              <a:ext uri="{FF2B5EF4-FFF2-40B4-BE49-F238E27FC236}">
                <a16:creationId xmlns:a16="http://schemas.microsoft.com/office/drawing/2014/main" id="{0C9FC86A-CE41-4840-8A69-809D5B9F89FE}"/>
              </a:ext>
            </a:extLst>
          </p:cNvPr>
          <p:cNvSpPr/>
          <p:nvPr/>
        </p:nvSpPr>
        <p:spPr>
          <a:xfrm>
            <a:off x="6691327"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0" name="Rektangel 39">
            <a:extLst>
              <a:ext uri="{FF2B5EF4-FFF2-40B4-BE49-F238E27FC236}">
                <a16:creationId xmlns:a16="http://schemas.microsoft.com/office/drawing/2014/main" id="{323F1DAC-D684-401C-8405-6A46D39B7153}"/>
              </a:ext>
            </a:extLst>
          </p:cNvPr>
          <p:cNvSpPr/>
          <p:nvPr/>
        </p:nvSpPr>
        <p:spPr>
          <a:xfrm>
            <a:off x="8146290"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1" name="Rektangel 40">
            <a:extLst>
              <a:ext uri="{FF2B5EF4-FFF2-40B4-BE49-F238E27FC236}">
                <a16:creationId xmlns:a16="http://schemas.microsoft.com/office/drawing/2014/main" id="{1F9699C1-887A-491C-AEAB-12EFA4DBD3D0}"/>
              </a:ext>
            </a:extLst>
          </p:cNvPr>
          <p:cNvSpPr/>
          <p:nvPr/>
        </p:nvSpPr>
        <p:spPr>
          <a:xfrm>
            <a:off x="9601253"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3" name="Rektangel 42">
            <a:extLst>
              <a:ext uri="{FF2B5EF4-FFF2-40B4-BE49-F238E27FC236}">
                <a16:creationId xmlns:a16="http://schemas.microsoft.com/office/drawing/2014/main" id="{47B86C4A-87EE-4867-97E9-55E0A6998188}"/>
              </a:ext>
            </a:extLst>
          </p:cNvPr>
          <p:cNvSpPr/>
          <p:nvPr/>
        </p:nvSpPr>
        <p:spPr>
          <a:xfrm>
            <a:off x="11056215" y="6077379"/>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7" name="TekstSylinder 46">
            <a:extLst>
              <a:ext uri="{FF2B5EF4-FFF2-40B4-BE49-F238E27FC236}">
                <a16:creationId xmlns:a16="http://schemas.microsoft.com/office/drawing/2014/main" id="{860D085C-97E1-4E09-A3AC-E6FA32BCF717}"/>
              </a:ext>
            </a:extLst>
          </p:cNvPr>
          <p:cNvSpPr txBox="1"/>
          <p:nvPr/>
        </p:nvSpPr>
        <p:spPr>
          <a:xfrm>
            <a:off x="5290969" y="6111509"/>
            <a:ext cx="1280251" cy="1107996"/>
          </a:xfrm>
          <a:prstGeom prst="rect">
            <a:avLst/>
          </a:prstGeom>
          <a:noFill/>
        </p:spPr>
        <p:txBody>
          <a:bodyPr wrap="square" rtlCol="0">
            <a:spAutoFit/>
          </a:bodyPr>
          <a:lstStyle/>
          <a:p>
            <a:pPr algn="ctr"/>
            <a:r>
              <a:rPr lang="nb-NO" sz="6600" b="1" dirty="0">
                <a:solidFill>
                  <a:schemeClr val="tx2"/>
                </a:solidFill>
              </a:rPr>
              <a:t>30</a:t>
            </a:r>
          </a:p>
        </p:txBody>
      </p:sp>
      <p:sp>
        <p:nvSpPr>
          <p:cNvPr id="48" name="Rektangel 47">
            <a:extLst>
              <a:ext uri="{FF2B5EF4-FFF2-40B4-BE49-F238E27FC236}">
                <a16:creationId xmlns:a16="http://schemas.microsoft.com/office/drawing/2014/main" id="{61D53C4F-7104-4C08-9458-5CCF14060EDE}"/>
              </a:ext>
            </a:extLst>
          </p:cNvPr>
          <p:cNvSpPr/>
          <p:nvPr/>
        </p:nvSpPr>
        <p:spPr>
          <a:xfrm>
            <a:off x="6675612" y="5266738"/>
            <a:ext cx="1393200" cy="107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9" name="Rektangel 48">
            <a:extLst>
              <a:ext uri="{FF2B5EF4-FFF2-40B4-BE49-F238E27FC236}">
                <a16:creationId xmlns:a16="http://schemas.microsoft.com/office/drawing/2014/main" id="{69135A8B-752B-47E3-8BAE-6EC5AF3107A1}"/>
              </a:ext>
            </a:extLst>
          </p:cNvPr>
          <p:cNvSpPr/>
          <p:nvPr/>
        </p:nvSpPr>
        <p:spPr>
          <a:xfrm>
            <a:off x="8123744" y="5266738"/>
            <a:ext cx="1393200" cy="107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50" name="TekstSylinder 49">
            <a:extLst>
              <a:ext uri="{FF2B5EF4-FFF2-40B4-BE49-F238E27FC236}">
                <a16:creationId xmlns:a16="http://schemas.microsoft.com/office/drawing/2014/main" id="{6A05C1AA-FA21-4078-BF59-B672F50DA2AC}"/>
              </a:ext>
            </a:extLst>
          </p:cNvPr>
          <p:cNvSpPr txBox="1"/>
          <p:nvPr/>
        </p:nvSpPr>
        <p:spPr>
          <a:xfrm>
            <a:off x="11062247" y="6100128"/>
            <a:ext cx="1280251" cy="1107996"/>
          </a:xfrm>
          <a:prstGeom prst="rect">
            <a:avLst/>
          </a:prstGeom>
          <a:noFill/>
        </p:spPr>
        <p:txBody>
          <a:bodyPr wrap="square" rtlCol="0">
            <a:spAutoFit/>
          </a:bodyPr>
          <a:lstStyle/>
          <a:p>
            <a:pPr algn="ctr"/>
            <a:r>
              <a:rPr lang="nb-NO" sz="6600" b="1" dirty="0">
                <a:solidFill>
                  <a:schemeClr val="tx2"/>
                </a:solidFill>
              </a:rPr>
              <a:t>1</a:t>
            </a:r>
          </a:p>
        </p:txBody>
      </p:sp>
      <p:sp>
        <p:nvSpPr>
          <p:cNvPr id="54" name="TekstSylinder 53">
            <a:extLst>
              <a:ext uri="{FF2B5EF4-FFF2-40B4-BE49-F238E27FC236}">
                <a16:creationId xmlns:a16="http://schemas.microsoft.com/office/drawing/2014/main" id="{BD1920E3-0C18-4A86-A59C-C65CB9C602BC}"/>
              </a:ext>
            </a:extLst>
          </p:cNvPr>
          <p:cNvSpPr txBox="1"/>
          <p:nvPr/>
        </p:nvSpPr>
        <p:spPr>
          <a:xfrm>
            <a:off x="6717845" y="6111509"/>
            <a:ext cx="1280251" cy="1107996"/>
          </a:xfrm>
          <a:prstGeom prst="rect">
            <a:avLst/>
          </a:prstGeom>
          <a:noFill/>
        </p:spPr>
        <p:txBody>
          <a:bodyPr wrap="square" rtlCol="0">
            <a:spAutoFit/>
          </a:bodyPr>
          <a:lstStyle/>
          <a:p>
            <a:pPr algn="ctr"/>
            <a:r>
              <a:rPr lang="nb-NO" sz="6600" b="1" dirty="0">
                <a:solidFill>
                  <a:schemeClr val="tx2"/>
                </a:solidFill>
              </a:rPr>
              <a:t>31</a:t>
            </a:r>
          </a:p>
        </p:txBody>
      </p:sp>
      <p:sp>
        <p:nvSpPr>
          <p:cNvPr id="57" name="Rektangel 56">
            <a:extLst>
              <a:ext uri="{FF2B5EF4-FFF2-40B4-BE49-F238E27FC236}">
                <a16:creationId xmlns:a16="http://schemas.microsoft.com/office/drawing/2014/main" id="{E794585A-68D2-4F97-B2B0-55B05E75884F}"/>
              </a:ext>
            </a:extLst>
          </p:cNvPr>
          <p:cNvSpPr/>
          <p:nvPr/>
        </p:nvSpPr>
        <p:spPr>
          <a:xfrm>
            <a:off x="8123744" y="5273417"/>
            <a:ext cx="1393200" cy="107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161037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4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8"/>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48" grpId="0" animBg="1"/>
      <p:bldP spid="48" grpId="1" animBg="1"/>
      <p:bldP spid="49" grpId="0" animBg="1"/>
      <p:bldP spid="49" grpId="1" animBg="1"/>
      <p:bldP spid="50" grpId="0"/>
      <p:bldP spid="54" grpId="0"/>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831029" y="2789767"/>
            <a:ext cx="14919511" cy="5876919"/>
          </a:xfrm>
        </p:spPr>
        <p:txBody>
          <a:bodyPr/>
          <a:lstStyle/>
          <a:p>
            <a:pPr marL="0" indent="0">
              <a:buNone/>
            </a:pPr>
            <a:r>
              <a:rPr lang="nb-NO" i="1" dirty="0"/>
              <a:t>Foretaket kan ikke ha begjært seg konkurs, ha sendt melding til retten og bedt om konkursbehandling, være registrert som under avvikling i Foretaksregisteret, eller ha personer som er ilagt konkurskarantene i ledende roller.</a:t>
            </a:r>
          </a:p>
          <a:p>
            <a:pPr marL="0" indent="0">
              <a:buNone/>
            </a:pPr>
            <a:endParaRPr lang="nb-NO" i="1" dirty="0"/>
          </a:p>
          <a:p>
            <a:pPr marL="0" indent="0">
              <a:buNone/>
            </a:pPr>
            <a:r>
              <a:rPr lang="nb-NO" i="1" dirty="0"/>
              <a:t>Foretaket må kunne dokumentere sin eierstruktur, ha gyldig bankkontonummer, ha betalt skatter, avgifter og forskuddstrekk per 28. februar, levert pliktige rapporter og meldinger mv.</a:t>
            </a:r>
          </a:p>
          <a:p>
            <a:pPr marL="0" indent="0">
              <a:buNone/>
            </a:pPr>
            <a:endParaRPr lang="nb-NO" i="1" dirty="0"/>
          </a:p>
          <a:p>
            <a:pPr marL="0" indent="0">
              <a:buNone/>
            </a:pPr>
            <a:r>
              <a:rPr lang="nb-NO" i="1" dirty="0"/>
              <a:t>Foretak som er skattepliktige må ha et omsetningsfall på minimum 10 prosent. Omsetningsfallet beregnes på samme måte som i kompensasjonsordningen for faste kostnader.  </a:t>
            </a:r>
            <a:endParaRPr lang="nb-NO" dirty="0"/>
          </a:p>
          <a:p>
            <a:pPr marL="0" indent="0">
              <a:buNone/>
            </a:pPr>
            <a:endParaRPr lang="nb-NO" i="1" dirty="0"/>
          </a:p>
          <a:p>
            <a:pPr marL="0" indent="0">
              <a:buNone/>
            </a:pPr>
            <a:r>
              <a:rPr lang="nb-NO" i="1" dirty="0"/>
              <a:t>Foretaket må være registrert i AA-registeret, og ha rapportert riktig alt som er pliktig via a-meldinger. NB! Bestill avstemmingsrapport fra </a:t>
            </a:r>
            <a:r>
              <a:rPr lang="nb-NO" i="1" dirty="0" err="1"/>
              <a:t>Altinn</a:t>
            </a:r>
            <a:r>
              <a:rPr lang="nb-NO" i="1" dirty="0"/>
              <a:t> hvis du vil ha oversikt over alt som er registrert på foretaket – «Avstemmingsinformasjon (A06)».</a:t>
            </a:r>
          </a:p>
          <a:p>
            <a:pPr marL="0" indent="0">
              <a:buNone/>
            </a:pPr>
            <a:endParaRPr lang="nb-NO" b="1" i="1" dirty="0"/>
          </a:p>
        </p:txBody>
      </p:sp>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16</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Ytterligere</a:t>
            </a:r>
            <a:r>
              <a:rPr lang="en-GB" dirty="0"/>
              <a:t> </a:t>
            </a:r>
            <a:r>
              <a:rPr lang="en-GB" dirty="0" err="1"/>
              <a:t>krav</a:t>
            </a:r>
            <a:r>
              <a:rPr lang="en-GB" dirty="0"/>
              <a:t> </a:t>
            </a:r>
            <a:r>
              <a:rPr lang="en-GB" dirty="0" err="1"/>
              <a:t>til</a:t>
            </a:r>
            <a:r>
              <a:rPr lang="en-GB" dirty="0"/>
              <a:t> </a:t>
            </a:r>
            <a:r>
              <a:rPr lang="en-GB" dirty="0" err="1"/>
              <a:t>arbeidsgiver</a:t>
            </a:r>
            <a:endParaRPr lang="en-GB" dirty="0"/>
          </a:p>
        </p:txBody>
      </p:sp>
    </p:spTree>
    <p:extLst>
      <p:ext uri="{BB962C8B-B14F-4D97-AF65-F5344CB8AC3E}">
        <p14:creationId xmlns:p14="http://schemas.microsoft.com/office/powerpoint/2010/main" val="28477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ssholder for innhold 6">
            <a:extLst>
              <a:ext uri="{FF2B5EF4-FFF2-40B4-BE49-F238E27FC236}">
                <a16:creationId xmlns:a16="http://schemas.microsoft.com/office/drawing/2014/main" id="{FED40927-AC8E-4D68-BEFD-793E85B97E9B}"/>
              </a:ext>
            </a:extLst>
          </p:cNvPr>
          <p:cNvGraphicFramePr>
            <a:graphicFrameLocks noGrp="1"/>
          </p:cNvGraphicFramePr>
          <p:nvPr>
            <p:ph idx="1"/>
            <p:extLst>
              <p:ext uri="{D42A27DB-BD31-4B8C-83A1-F6EECF244321}">
                <p14:modId xmlns:p14="http://schemas.microsoft.com/office/powerpoint/2010/main" val="1290334340"/>
              </p:ext>
            </p:extLst>
          </p:nvPr>
        </p:nvGraphicFramePr>
        <p:xfrm>
          <a:off x="727870" y="3065382"/>
          <a:ext cx="5906708"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17</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a:t>Modeller for </a:t>
            </a:r>
            <a:r>
              <a:rPr lang="en-GB" dirty="0" err="1"/>
              <a:t>beregning</a:t>
            </a:r>
            <a:r>
              <a:rPr lang="en-GB" dirty="0"/>
              <a:t> </a:t>
            </a:r>
            <a:r>
              <a:rPr lang="en-GB" dirty="0" err="1"/>
              <a:t>av</a:t>
            </a:r>
            <a:r>
              <a:rPr lang="en-GB" dirty="0"/>
              <a:t> </a:t>
            </a:r>
            <a:r>
              <a:rPr lang="en-GB" dirty="0" err="1"/>
              <a:t>tilskuddet</a:t>
            </a:r>
            <a:endParaRPr lang="en-GB" dirty="0"/>
          </a:p>
        </p:txBody>
      </p:sp>
      <p:graphicFrame>
        <p:nvGraphicFramePr>
          <p:cNvPr id="9" name="Plassholder for innhold 6">
            <a:extLst>
              <a:ext uri="{FF2B5EF4-FFF2-40B4-BE49-F238E27FC236}">
                <a16:creationId xmlns:a16="http://schemas.microsoft.com/office/drawing/2014/main" id="{06C44B37-41AB-43AE-B015-1FBDF2C2C3BC}"/>
              </a:ext>
            </a:extLst>
          </p:cNvPr>
          <p:cNvGraphicFramePr>
            <a:graphicFrameLocks/>
          </p:cNvGraphicFramePr>
          <p:nvPr>
            <p:extLst>
              <p:ext uri="{D42A27DB-BD31-4B8C-83A1-F6EECF244321}">
                <p14:modId xmlns:p14="http://schemas.microsoft.com/office/powerpoint/2010/main" val="1881787188"/>
              </p:ext>
            </p:extLst>
          </p:nvPr>
        </p:nvGraphicFramePr>
        <p:xfrm>
          <a:off x="9424288" y="3624649"/>
          <a:ext cx="2788276" cy="42629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kstSylinder 7">
            <a:extLst>
              <a:ext uri="{FF2B5EF4-FFF2-40B4-BE49-F238E27FC236}">
                <a16:creationId xmlns:a16="http://schemas.microsoft.com/office/drawing/2014/main" id="{42A0C0EB-F0A2-43FF-804B-FB609E35C0DE}"/>
              </a:ext>
            </a:extLst>
          </p:cNvPr>
          <p:cNvSpPr txBox="1"/>
          <p:nvPr/>
        </p:nvSpPr>
        <p:spPr>
          <a:xfrm>
            <a:off x="727869" y="2614414"/>
            <a:ext cx="14428303" cy="769441"/>
          </a:xfrm>
          <a:prstGeom prst="rect">
            <a:avLst/>
          </a:prstGeom>
          <a:noFill/>
        </p:spPr>
        <p:txBody>
          <a:bodyPr wrap="square" rtlCol="0">
            <a:spAutoFit/>
          </a:bodyPr>
          <a:lstStyle/>
          <a:p>
            <a:r>
              <a:rPr lang="nb-NO" sz="2200" b="1" i="1" dirty="0">
                <a:solidFill>
                  <a:schemeClr val="tx2"/>
                </a:solidFill>
              </a:rPr>
              <a:t>To ulike beregningsmodeller, hvorav den ene (skattepliktige foretak) også har to ulike metoder å beregne tilskuddet på (avhengig av omsetningsfallet).</a:t>
            </a:r>
          </a:p>
        </p:txBody>
      </p:sp>
      <p:grpSp>
        <p:nvGrpSpPr>
          <p:cNvPr id="17" name="Gruppe 16">
            <a:extLst>
              <a:ext uri="{FF2B5EF4-FFF2-40B4-BE49-F238E27FC236}">
                <a16:creationId xmlns:a16="http://schemas.microsoft.com/office/drawing/2014/main" id="{19C9504B-0772-49C2-945E-EA1569C25CFA}"/>
              </a:ext>
            </a:extLst>
          </p:cNvPr>
          <p:cNvGrpSpPr/>
          <p:nvPr/>
        </p:nvGrpSpPr>
        <p:grpSpPr>
          <a:xfrm>
            <a:off x="1279979" y="7889003"/>
            <a:ext cx="4716000" cy="180740"/>
            <a:chOff x="1223623" y="8278258"/>
            <a:chExt cx="4716000" cy="180740"/>
          </a:xfrm>
        </p:grpSpPr>
        <p:cxnSp>
          <p:nvCxnSpPr>
            <p:cNvPr id="10" name="Rett linje 9">
              <a:extLst>
                <a:ext uri="{FF2B5EF4-FFF2-40B4-BE49-F238E27FC236}">
                  <a16:creationId xmlns:a16="http://schemas.microsoft.com/office/drawing/2014/main" id="{70EEEEF2-97D3-4EA6-AF32-6DE7346F5C27}"/>
                </a:ext>
              </a:extLst>
            </p:cNvPr>
            <p:cNvCxnSpPr/>
            <p:nvPr/>
          </p:nvCxnSpPr>
          <p:spPr>
            <a:xfrm>
              <a:off x="1223623" y="8278998"/>
              <a:ext cx="0" cy="1800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A5214C5D-E348-4F10-B666-4B9577BD0D9C}"/>
                </a:ext>
              </a:extLst>
            </p:cNvPr>
            <p:cNvCxnSpPr>
              <a:cxnSpLocks/>
            </p:cNvCxnSpPr>
            <p:nvPr/>
          </p:nvCxnSpPr>
          <p:spPr>
            <a:xfrm>
              <a:off x="1223623" y="8458258"/>
              <a:ext cx="4716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7C99D481-D26A-4285-8841-FCCD12AAE576}"/>
                </a:ext>
              </a:extLst>
            </p:cNvPr>
            <p:cNvCxnSpPr/>
            <p:nvPr/>
          </p:nvCxnSpPr>
          <p:spPr>
            <a:xfrm>
              <a:off x="5939623" y="8278998"/>
              <a:ext cx="0" cy="1800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8E501EFF-CEBF-404A-86BF-9385C69464C3}"/>
                </a:ext>
              </a:extLst>
            </p:cNvPr>
            <p:cNvCxnSpPr/>
            <p:nvPr/>
          </p:nvCxnSpPr>
          <p:spPr>
            <a:xfrm>
              <a:off x="2841267" y="8278258"/>
              <a:ext cx="0" cy="1800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04D567CC-9833-4EF6-B85D-78D670869E23}"/>
                </a:ext>
              </a:extLst>
            </p:cNvPr>
            <p:cNvCxnSpPr/>
            <p:nvPr/>
          </p:nvCxnSpPr>
          <p:spPr>
            <a:xfrm>
              <a:off x="4413006" y="8278258"/>
              <a:ext cx="0" cy="1800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TekstSylinder 17">
            <a:extLst>
              <a:ext uri="{FF2B5EF4-FFF2-40B4-BE49-F238E27FC236}">
                <a16:creationId xmlns:a16="http://schemas.microsoft.com/office/drawing/2014/main" id="{8D67036C-5047-42D1-A7B8-1046DF611291}"/>
              </a:ext>
            </a:extLst>
          </p:cNvPr>
          <p:cNvSpPr txBox="1"/>
          <p:nvPr/>
        </p:nvSpPr>
        <p:spPr>
          <a:xfrm>
            <a:off x="1664378" y="8262482"/>
            <a:ext cx="4033697" cy="307777"/>
          </a:xfrm>
          <a:prstGeom prst="rect">
            <a:avLst/>
          </a:prstGeom>
          <a:noFill/>
          <a:ln>
            <a:solidFill>
              <a:schemeClr val="accent1">
                <a:lumMod val="75000"/>
              </a:schemeClr>
            </a:solidFill>
          </a:ln>
        </p:spPr>
        <p:txBody>
          <a:bodyPr wrap="square" rtlCol="0">
            <a:spAutoFit/>
          </a:bodyPr>
          <a:lstStyle/>
          <a:p>
            <a:r>
              <a:rPr lang="nb-NO" sz="1400" i="1" dirty="0">
                <a:solidFill>
                  <a:schemeClr val="tx2"/>
                </a:solidFill>
              </a:rPr>
              <a:t>Justeres for stillingsprosent og permitteringsgrad</a:t>
            </a:r>
          </a:p>
        </p:txBody>
      </p:sp>
      <p:sp>
        <p:nvSpPr>
          <p:cNvPr id="19" name="TekstSylinder 18">
            <a:extLst>
              <a:ext uri="{FF2B5EF4-FFF2-40B4-BE49-F238E27FC236}">
                <a16:creationId xmlns:a16="http://schemas.microsoft.com/office/drawing/2014/main" id="{EFD41947-A564-4CF9-B69E-55EE2D879E71}"/>
              </a:ext>
            </a:extLst>
          </p:cNvPr>
          <p:cNvSpPr txBox="1"/>
          <p:nvPr/>
        </p:nvSpPr>
        <p:spPr>
          <a:xfrm>
            <a:off x="8793658" y="8262482"/>
            <a:ext cx="4033697" cy="307777"/>
          </a:xfrm>
          <a:prstGeom prst="rect">
            <a:avLst/>
          </a:prstGeom>
          <a:noFill/>
          <a:ln>
            <a:solidFill>
              <a:schemeClr val="accent1">
                <a:lumMod val="75000"/>
              </a:schemeClr>
            </a:solidFill>
          </a:ln>
        </p:spPr>
        <p:txBody>
          <a:bodyPr wrap="square" rtlCol="0">
            <a:spAutoFit/>
          </a:bodyPr>
          <a:lstStyle/>
          <a:p>
            <a:r>
              <a:rPr lang="nb-NO" sz="1400" i="1" dirty="0">
                <a:solidFill>
                  <a:schemeClr val="tx2"/>
                </a:solidFill>
              </a:rPr>
              <a:t>Justeres for stillingsprosent og permitteringsgrad</a:t>
            </a:r>
          </a:p>
        </p:txBody>
      </p:sp>
      <p:cxnSp>
        <p:nvCxnSpPr>
          <p:cNvPr id="25" name="Rett linje 24">
            <a:extLst>
              <a:ext uri="{FF2B5EF4-FFF2-40B4-BE49-F238E27FC236}">
                <a16:creationId xmlns:a16="http://schemas.microsoft.com/office/drawing/2014/main" id="{F816C43F-2A99-40D5-82C0-E38449FC2B19}"/>
              </a:ext>
            </a:extLst>
          </p:cNvPr>
          <p:cNvCxnSpPr/>
          <p:nvPr/>
        </p:nvCxnSpPr>
        <p:spPr>
          <a:xfrm>
            <a:off x="8062031" y="3767090"/>
            <a:ext cx="0" cy="5292000"/>
          </a:xfrm>
          <a:prstGeom prst="line">
            <a:avLst/>
          </a:prstGeom>
          <a:ln w="57150">
            <a:solidFill>
              <a:srgbClr val="4F4F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5431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AC51934-539D-4E9A-A102-1986EBDCCA35}"/>
              </a:ext>
            </a:extLst>
          </p:cNvPr>
          <p:cNvSpPr/>
          <p:nvPr/>
        </p:nvSpPr>
        <p:spPr>
          <a:xfrm>
            <a:off x="0" y="0"/>
            <a:ext cx="17705070" cy="86348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900" b="1" i="1" dirty="0">
              <a:solidFill>
                <a:srgbClr val="FF0000"/>
              </a:solidFill>
            </a:endParaRPr>
          </a:p>
          <a:p>
            <a:pPr algn="ctr"/>
            <a:endParaRPr lang="nb-NO" dirty="0"/>
          </a:p>
        </p:txBody>
      </p:sp>
      <p:sp>
        <p:nvSpPr>
          <p:cNvPr id="5" name="Plassholder for dato 4"/>
          <p:cNvSpPr>
            <a:spLocks noGrp="1"/>
          </p:cNvSpPr>
          <p:nvPr>
            <p:ph type="dt" sz="half" idx="15"/>
          </p:nvPr>
        </p:nvSpPr>
        <p:spPr/>
        <p:txBody>
          <a:bodyPr/>
          <a:lstStyle/>
          <a:p>
            <a:fld id="{C8717E28-D0F1-40A3-B703-E3307C3887B3}" type="datetime5">
              <a:rPr lang="nb-NO" smtClean="0"/>
              <a:t>8. sep. 2020</a:t>
            </a:fld>
            <a:endParaRPr lang="nb-NO" dirty="0"/>
          </a:p>
        </p:txBody>
      </p:sp>
      <p:sp>
        <p:nvSpPr>
          <p:cNvPr id="7" name="Plassholder for lysbildenummer 6"/>
          <p:cNvSpPr>
            <a:spLocks noGrp="1"/>
          </p:cNvSpPr>
          <p:nvPr>
            <p:ph type="sldNum" sz="quarter" idx="17"/>
          </p:nvPr>
        </p:nvSpPr>
        <p:spPr/>
        <p:txBody>
          <a:bodyPr/>
          <a:lstStyle/>
          <a:p>
            <a:r>
              <a:rPr lang="nb-NO"/>
              <a:t>s. </a:t>
            </a:r>
            <a:fld id="{5F8FD6B4-58B5-43C5-B039-597B97180BAF}" type="slidenum">
              <a:rPr lang="nb-NO" smtClean="0"/>
              <a:pPr/>
              <a:t>18</a:t>
            </a:fld>
            <a:endParaRPr lang="nb-NO" dirty="0"/>
          </a:p>
        </p:txBody>
      </p:sp>
      <p:sp>
        <p:nvSpPr>
          <p:cNvPr id="4" name="Plassholder for tekst 3"/>
          <p:cNvSpPr>
            <a:spLocks noGrp="1"/>
          </p:cNvSpPr>
          <p:nvPr>
            <p:ph type="body" sz="quarter" idx="18"/>
          </p:nvPr>
        </p:nvSpPr>
        <p:spPr/>
        <p:txBody>
          <a:bodyPr/>
          <a:lstStyle/>
          <a:p>
            <a:endParaRPr lang="en-GB"/>
          </a:p>
        </p:txBody>
      </p:sp>
      <p:sp>
        <p:nvSpPr>
          <p:cNvPr id="8" name="TekstSylinder 7">
            <a:extLst>
              <a:ext uri="{FF2B5EF4-FFF2-40B4-BE49-F238E27FC236}">
                <a16:creationId xmlns:a16="http://schemas.microsoft.com/office/drawing/2014/main" id="{CE31C149-662E-4EC9-8604-1EA2FCD4DE93}"/>
              </a:ext>
            </a:extLst>
          </p:cNvPr>
          <p:cNvSpPr txBox="1"/>
          <p:nvPr/>
        </p:nvSpPr>
        <p:spPr>
          <a:xfrm>
            <a:off x="5634176" y="1495225"/>
            <a:ext cx="1298864" cy="6447919"/>
          </a:xfrm>
          <a:prstGeom prst="rect">
            <a:avLst/>
          </a:prstGeom>
          <a:noFill/>
        </p:spPr>
        <p:txBody>
          <a:bodyPr wrap="square" rtlCol="0">
            <a:spAutoFit/>
          </a:bodyPr>
          <a:lstStyle/>
          <a:p>
            <a:r>
              <a:rPr lang="nb-NO" sz="41300" b="1" i="1" dirty="0">
                <a:solidFill>
                  <a:srgbClr val="FF0000"/>
                </a:solidFill>
              </a:rPr>
              <a:t>2</a:t>
            </a:r>
          </a:p>
        </p:txBody>
      </p:sp>
      <p:sp>
        <p:nvSpPr>
          <p:cNvPr id="13" name="TekstSylinder 12">
            <a:extLst>
              <a:ext uri="{FF2B5EF4-FFF2-40B4-BE49-F238E27FC236}">
                <a16:creationId xmlns:a16="http://schemas.microsoft.com/office/drawing/2014/main" id="{2BBB5FF3-2E15-4FB5-BAD3-5623CE39AEA6}"/>
              </a:ext>
            </a:extLst>
          </p:cNvPr>
          <p:cNvSpPr txBox="1"/>
          <p:nvPr/>
        </p:nvSpPr>
        <p:spPr>
          <a:xfrm>
            <a:off x="8545439" y="5328399"/>
            <a:ext cx="5554230" cy="1446550"/>
          </a:xfrm>
          <a:prstGeom prst="rect">
            <a:avLst/>
          </a:prstGeom>
          <a:noFill/>
        </p:spPr>
        <p:txBody>
          <a:bodyPr wrap="square" rtlCol="0">
            <a:spAutoFit/>
          </a:bodyPr>
          <a:lstStyle/>
          <a:p>
            <a:pPr algn="ctr"/>
            <a:r>
              <a:rPr lang="nb-NO" sz="4400" i="1" dirty="0">
                <a:solidFill>
                  <a:schemeClr val="tx2"/>
                </a:solidFill>
              </a:rPr>
              <a:t>Beregning av omsetningsfallet</a:t>
            </a:r>
          </a:p>
        </p:txBody>
      </p:sp>
    </p:spTree>
    <p:extLst>
      <p:ext uri="{BB962C8B-B14F-4D97-AF65-F5344CB8AC3E}">
        <p14:creationId xmlns:p14="http://schemas.microsoft.com/office/powerpoint/2010/main" val="3607576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19</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Skattepliktig</a:t>
            </a:r>
            <a:r>
              <a:rPr lang="en-GB" dirty="0"/>
              <a:t> </a:t>
            </a:r>
            <a:r>
              <a:rPr lang="en-GB" dirty="0" err="1"/>
              <a:t>foretak</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865030" y="2614411"/>
            <a:ext cx="15547868" cy="4893647"/>
          </a:xfrm>
          <a:prstGeom prst="rect">
            <a:avLst/>
          </a:prstGeom>
          <a:noFill/>
        </p:spPr>
        <p:txBody>
          <a:bodyPr wrap="square" rtlCol="0">
            <a:spAutoFit/>
          </a:bodyPr>
          <a:lstStyle/>
          <a:p>
            <a:r>
              <a:rPr lang="nb-NO" sz="2200" b="1" i="1" dirty="0">
                <a:solidFill>
                  <a:schemeClr val="tx2"/>
                </a:solidFill>
              </a:rPr>
              <a:t>Hvordan beregne normalomsetning og omsetningsfall i prosent?</a:t>
            </a:r>
          </a:p>
          <a:p>
            <a:endParaRPr lang="nb-NO" sz="2200" b="1" i="1" dirty="0">
              <a:solidFill>
                <a:schemeClr val="tx2"/>
              </a:solidFill>
            </a:endParaRPr>
          </a:p>
          <a:p>
            <a:r>
              <a:rPr lang="nb-NO" sz="2000" i="1" dirty="0">
                <a:solidFill>
                  <a:schemeClr val="tx2"/>
                </a:solidFill>
              </a:rPr>
              <a:t>Må først ta stilling til når foretaket er registrert. Dette har betydning for hvilken metode som skal benyttes for å beregne normalomsetning. Hvis foretaket er registrert ett år før søknadsmåneden eller tidligere, skal normalomsetning korrigeres for omsetningsutviklingen fra januar/februar 2019 til januar/februar 2020. </a:t>
            </a:r>
          </a:p>
          <a:p>
            <a:endParaRPr lang="nb-NO" sz="2000" i="1" dirty="0">
              <a:solidFill>
                <a:schemeClr val="tx2"/>
              </a:solidFill>
            </a:endParaRPr>
          </a:p>
          <a:p>
            <a:r>
              <a:rPr lang="nb-NO" sz="2000" i="1" dirty="0">
                <a:solidFill>
                  <a:schemeClr val="tx2"/>
                </a:solidFill>
              </a:rPr>
              <a:t>Tre ulike typetilfeller kan forekomme </a:t>
            </a:r>
          </a:p>
          <a:p>
            <a:endParaRPr lang="nb-NO" sz="2000" i="1" dirty="0">
              <a:solidFill>
                <a:schemeClr val="tx2"/>
              </a:solidFill>
            </a:endParaRPr>
          </a:p>
          <a:p>
            <a:r>
              <a:rPr lang="nb-NO" sz="2800" b="1" i="1" dirty="0">
                <a:solidFill>
                  <a:srgbClr val="FF0000"/>
                </a:solidFill>
              </a:rPr>
              <a:t>1.</a:t>
            </a:r>
            <a:r>
              <a:rPr lang="nb-NO" sz="2000" i="1" dirty="0">
                <a:solidFill>
                  <a:schemeClr val="tx2"/>
                </a:solidFill>
              </a:rPr>
              <a:t> Foretaket er registrert minimum 1 år før søknadsmåneden og har sammenlignbare tall fra 2019.</a:t>
            </a:r>
          </a:p>
          <a:p>
            <a:endParaRPr lang="nb-NO" sz="2200" i="1" dirty="0">
              <a:solidFill>
                <a:schemeClr val="tx2"/>
              </a:solidFill>
            </a:endParaRPr>
          </a:p>
          <a:p>
            <a:r>
              <a:rPr lang="nb-NO" sz="2800" b="1" i="1" dirty="0">
                <a:solidFill>
                  <a:srgbClr val="FF0000"/>
                </a:solidFill>
              </a:rPr>
              <a:t>2.</a:t>
            </a:r>
            <a:r>
              <a:rPr lang="nb-NO" sz="2800" i="1" dirty="0">
                <a:solidFill>
                  <a:schemeClr val="tx2"/>
                </a:solidFill>
              </a:rPr>
              <a:t> </a:t>
            </a:r>
            <a:r>
              <a:rPr lang="nb-NO" sz="2000" i="1" dirty="0">
                <a:solidFill>
                  <a:schemeClr val="tx2"/>
                </a:solidFill>
              </a:rPr>
              <a:t>Foretaket er registrert 1 år før søknadsmåneden, men mangler sammenlignbare tall fra 2019 </a:t>
            </a:r>
            <a:r>
              <a:rPr lang="nb-NO" sz="2000" i="1" dirty="0" err="1">
                <a:solidFill>
                  <a:schemeClr val="tx2"/>
                </a:solidFill>
              </a:rPr>
              <a:t>pga</a:t>
            </a:r>
            <a:r>
              <a:rPr lang="nb-NO" sz="2000" i="1" dirty="0">
                <a:solidFill>
                  <a:schemeClr val="tx2"/>
                </a:solidFill>
              </a:rPr>
              <a:t> restrukturering eller ingen omsetning.</a:t>
            </a:r>
          </a:p>
          <a:p>
            <a:pPr marL="342900" indent="-342900">
              <a:buFont typeface="Arial" panose="020B0604020202020204" pitchFamily="34" charset="0"/>
              <a:buChar char="•"/>
            </a:pPr>
            <a:endParaRPr lang="nb-NO" sz="2200" i="1" dirty="0">
              <a:solidFill>
                <a:schemeClr val="tx2"/>
              </a:solidFill>
            </a:endParaRPr>
          </a:p>
          <a:p>
            <a:r>
              <a:rPr lang="nb-NO" sz="2800" b="1" i="1" dirty="0">
                <a:solidFill>
                  <a:srgbClr val="FF0000"/>
                </a:solidFill>
              </a:rPr>
              <a:t>3.</a:t>
            </a:r>
            <a:r>
              <a:rPr lang="nb-NO" sz="2000" i="1" dirty="0">
                <a:solidFill>
                  <a:schemeClr val="tx2"/>
                </a:solidFill>
              </a:rPr>
              <a:t> Foretaket ble registrert mindre enn 1 år før søknadsmåneden (dvs. juli/august 2019 eller senere).</a:t>
            </a:r>
            <a:r>
              <a:rPr lang="nb-NO" sz="2200" b="1" i="1" dirty="0">
                <a:solidFill>
                  <a:schemeClr val="tx2"/>
                </a:solidFill>
              </a:rPr>
              <a:t> </a:t>
            </a:r>
          </a:p>
        </p:txBody>
      </p:sp>
    </p:spTree>
    <p:extLst>
      <p:ext uri="{BB962C8B-B14F-4D97-AF65-F5344CB8AC3E}">
        <p14:creationId xmlns:p14="http://schemas.microsoft.com/office/powerpoint/2010/main" val="158132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896199" y="2789767"/>
            <a:ext cx="13601362" cy="5876919"/>
          </a:xfrm>
        </p:spPr>
        <p:txBody>
          <a:bodyPr/>
          <a:lstStyle/>
          <a:p>
            <a:r>
              <a:rPr lang="nb-NO" dirty="0"/>
              <a:t>Ordningen går ut på at arbeidsgivere som har tatt egne permitterte tilbake i jobb, før inngangen av juli og/eller august, kan søke om få et lønnstilskudd per ansatt på inntil 15 000 kr (per måned). </a:t>
            </a:r>
          </a:p>
          <a:p>
            <a:r>
              <a:rPr lang="nb-NO" dirty="0"/>
              <a:t>Ordningen kan benyttes av arbeidsgivere som selskaper (AS/ASA), selvstendig næringsdrivende (ENK - unntatt innehaver), ideelle organisasjoner og stiftelser, så lenge de har permittert ansatte (inkl. lærlinger) på grunn av koronasituasjonen. </a:t>
            </a:r>
          </a:p>
          <a:p>
            <a:r>
              <a:rPr lang="nb-NO" dirty="0"/>
              <a:t>Ordningen forvaltes av Skatteetaten, og er helt uavhengig av andre støtteordninger (f. eks kompensasjonsordningen for dekning av faste kostnader, og kompensasjonsordningen for selvstendig næringsdrivere og frilansere).</a:t>
            </a:r>
          </a:p>
          <a:p>
            <a:r>
              <a:rPr lang="nb-NO" dirty="0"/>
              <a:t>Søknadsskjema blir tilgjengelig i oktober 2020.</a:t>
            </a:r>
          </a:p>
          <a:p>
            <a:r>
              <a:rPr lang="nb-NO" dirty="0"/>
              <a:t>RN har laget en kalkulator i Excel som forhåpentligvis vil gjøre det betydelig enklere å navigere gjennom et noe kronglete regelverk. Kalkulatoren kan lastes ned på våre hjemmesider.</a:t>
            </a:r>
          </a:p>
          <a:p>
            <a:endParaRPr lang="nb-NO" dirty="0"/>
          </a:p>
          <a:p>
            <a:endParaRPr lang="nb-NO" dirty="0"/>
          </a:p>
        </p:txBody>
      </p:sp>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2</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lstStyle/>
          <a:p>
            <a:r>
              <a:rPr lang="en-GB" dirty="0"/>
              <a:t>Om </a:t>
            </a:r>
            <a:r>
              <a:rPr lang="en-GB" dirty="0" err="1"/>
              <a:t>ordningen</a:t>
            </a:r>
            <a:endParaRPr lang="en-GB" dirty="0"/>
          </a:p>
        </p:txBody>
      </p:sp>
    </p:spTree>
    <p:extLst>
      <p:ext uri="{BB962C8B-B14F-4D97-AF65-F5344CB8AC3E}">
        <p14:creationId xmlns:p14="http://schemas.microsoft.com/office/powerpoint/2010/main" val="405098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20</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Skattepliktig</a:t>
            </a:r>
            <a:r>
              <a:rPr lang="en-GB" dirty="0"/>
              <a:t> </a:t>
            </a:r>
            <a:r>
              <a:rPr lang="en-GB" dirty="0" err="1"/>
              <a:t>foretak</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933610" y="2614414"/>
            <a:ext cx="15285560" cy="1169551"/>
          </a:xfrm>
          <a:prstGeom prst="rect">
            <a:avLst/>
          </a:prstGeom>
          <a:noFill/>
        </p:spPr>
        <p:txBody>
          <a:bodyPr wrap="square" rtlCol="0">
            <a:spAutoFit/>
          </a:bodyPr>
          <a:lstStyle/>
          <a:p>
            <a:r>
              <a:rPr lang="nb-NO" sz="2800" b="1" i="1" dirty="0"/>
              <a:t>Typetilfelle 1 </a:t>
            </a:r>
            <a:r>
              <a:rPr lang="nb-NO" sz="2200" b="1" i="1" dirty="0">
                <a:solidFill>
                  <a:schemeClr val="tx2"/>
                </a:solidFill>
              </a:rPr>
              <a:t>– foretaket er registrert minimum et år før søknadsmåneden og har sammenlignbare tall for 2019</a:t>
            </a:r>
          </a:p>
          <a:p>
            <a:endParaRPr lang="nb-NO" sz="2200" b="1" i="1" dirty="0">
              <a:solidFill>
                <a:schemeClr val="tx2"/>
              </a:solidFill>
            </a:endParaRPr>
          </a:p>
          <a:p>
            <a:r>
              <a:rPr lang="nb-NO" sz="2000" b="1" i="1" u="sng" dirty="0">
                <a:solidFill>
                  <a:srgbClr val="FF0000"/>
                </a:solidFill>
              </a:rPr>
              <a:t>Beregn omsetningsutvikling </a:t>
            </a:r>
            <a:r>
              <a:rPr lang="nb-NO" sz="2000" i="1" dirty="0">
                <a:solidFill>
                  <a:schemeClr val="tx2"/>
                </a:solidFill>
              </a:rPr>
              <a:t>(fra januar og februar 2019 til januar og februar 2020). </a:t>
            </a:r>
            <a:endParaRPr lang="nb-NO" sz="2200" b="1" i="1" dirty="0">
              <a:solidFill>
                <a:schemeClr val="tx2"/>
              </a:solidFill>
            </a:endParaRPr>
          </a:p>
        </p:txBody>
      </p:sp>
      <p:sp>
        <p:nvSpPr>
          <p:cNvPr id="9" name="TekstSylinder 8">
            <a:extLst>
              <a:ext uri="{FF2B5EF4-FFF2-40B4-BE49-F238E27FC236}">
                <a16:creationId xmlns:a16="http://schemas.microsoft.com/office/drawing/2014/main" id="{9BFFE32F-AC82-4A3B-8228-248EA8DE089C}"/>
              </a:ext>
            </a:extLst>
          </p:cNvPr>
          <p:cNvSpPr txBox="1"/>
          <p:nvPr/>
        </p:nvSpPr>
        <p:spPr>
          <a:xfrm>
            <a:off x="841359" y="5632685"/>
            <a:ext cx="5313645"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Snitt omsetning i  januar og februar  2020</a:t>
            </a:r>
          </a:p>
        </p:txBody>
      </p:sp>
      <p:cxnSp>
        <p:nvCxnSpPr>
          <p:cNvPr id="10" name="Rett linje 9">
            <a:extLst>
              <a:ext uri="{FF2B5EF4-FFF2-40B4-BE49-F238E27FC236}">
                <a16:creationId xmlns:a16="http://schemas.microsoft.com/office/drawing/2014/main" id="{65D4CB93-AFE6-41FD-881E-C40F75111FBC}"/>
              </a:ext>
            </a:extLst>
          </p:cNvPr>
          <p:cNvCxnSpPr/>
          <p:nvPr/>
        </p:nvCxnSpPr>
        <p:spPr>
          <a:xfrm>
            <a:off x="1068178" y="6146821"/>
            <a:ext cx="4860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kstSylinder 11">
            <a:extLst>
              <a:ext uri="{FF2B5EF4-FFF2-40B4-BE49-F238E27FC236}">
                <a16:creationId xmlns:a16="http://schemas.microsoft.com/office/drawing/2014/main" id="{F77236CA-F569-4FB5-9AC3-6AF2E42E0357}"/>
              </a:ext>
            </a:extLst>
          </p:cNvPr>
          <p:cNvSpPr txBox="1"/>
          <p:nvPr/>
        </p:nvSpPr>
        <p:spPr>
          <a:xfrm>
            <a:off x="924848" y="6232850"/>
            <a:ext cx="5146667"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Snitt omsetning i januar og februar 2019</a:t>
            </a:r>
          </a:p>
        </p:txBody>
      </p:sp>
      <p:sp>
        <p:nvSpPr>
          <p:cNvPr id="15" name="TekstSylinder 14">
            <a:extLst>
              <a:ext uri="{FF2B5EF4-FFF2-40B4-BE49-F238E27FC236}">
                <a16:creationId xmlns:a16="http://schemas.microsoft.com/office/drawing/2014/main" id="{0CFABB51-3C51-4DC3-84ED-0765B3C66395}"/>
              </a:ext>
            </a:extLst>
          </p:cNvPr>
          <p:cNvSpPr txBox="1"/>
          <p:nvPr/>
        </p:nvSpPr>
        <p:spPr>
          <a:xfrm>
            <a:off x="8395064" y="5084560"/>
            <a:ext cx="3527371"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Januar 2020 + februar 2020</a:t>
            </a:r>
          </a:p>
        </p:txBody>
      </p:sp>
      <p:cxnSp>
        <p:nvCxnSpPr>
          <p:cNvPr id="16" name="Rett linje 15">
            <a:extLst>
              <a:ext uri="{FF2B5EF4-FFF2-40B4-BE49-F238E27FC236}">
                <a16:creationId xmlns:a16="http://schemas.microsoft.com/office/drawing/2014/main" id="{C89B8240-7F82-4FC9-8E22-0C32B2D9403A}"/>
              </a:ext>
            </a:extLst>
          </p:cNvPr>
          <p:cNvCxnSpPr/>
          <p:nvPr/>
        </p:nvCxnSpPr>
        <p:spPr>
          <a:xfrm>
            <a:off x="7728746" y="6176917"/>
            <a:ext cx="4860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43B6C6AC-1FFF-4FF4-95BC-7375192B816D}"/>
              </a:ext>
            </a:extLst>
          </p:cNvPr>
          <p:cNvCxnSpPr/>
          <p:nvPr/>
        </p:nvCxnSpPr>
        <p:spPr>
          <a:xfrm>
            <a:off x="8700746" y="5535309"/>
            <a:ext cx="2916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E459660D-320D-416B-9D06-ACE3DB70D991}"/>
              </a:ext>
            </a:extLst>
          </p:cNvPr>
          <p:cNvSpPr txBox="1"/>
          <p:nvPr/>
        </p:nvSpPr>
        <p:spPr>
          <a:xfrm>
            <a:off x="8395064" y="5587875"/>
            <a:ext cx="3527371"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2</a:t>
            </a:r>
          </a:p>
        </p:txBody>
      </p:sp>
      <p:sp>
        <p:nvSpPr>
          <p:cNvPr id="20" name="TekstSylinder 19">
            <a:extLst>
              <a:ext uri="{FF2B5EF4-FFF2-40B4-BE49-F238E27FC236}">
                <a16:creationId xmlns:a16="http://schemas.microsoft.com/office/drawing/2014/main" id="{163A54D5-27D2-4A44-A1F0-119DA86E95CF}"/>
              </a:ext>
            </a:extLst>
          </p:cNvPr>
          <p:cNvSpPr txBox="1"/>
          <p:nvPr/>
        </p:nvSpPr>
        <p:spPr>
          <a:xfrm>
            <a:off x="6411164" y="5791150"/>
            <a:ext cx="803082" cy="769441"/>
          </a:xfrm>
          <a:prstGeom prst="rect">
            <a:avLst/>
          </a:prstGeom>
          <a:noFill/>
        </p:spPr>
        <p:txBody>
          <a:bodyPr wrap="square" rtlCol="0">
            <a:spAutoFit/>
          </a:bodyPr>
          <a:lstStyle/>
          <a:p>
            <a:pPr algn="ctr"/>
            <a:r>
              <a:rPr lang="nb-NO" sz="4400" dirty="0">
                <a:solidFill>
                  <a:schemeClr val="tx2"/>
                </a:solidFill>
              </a:rPr>
              <a:t>= </a:t>
            </a:r>
          </a:p>
        </p:txBody>
      </p:sp>
      <p:sp>
        <p:nvSpPr>
          <p:cNvPr id="21" name="TekstSylinder 20">
            <a:extLst>
              <a:ext uri="{FF2B5EF4-FFF2-40B4-BE49-F238E27FC236}">
                <a16:creationId xmlns:a16="http://schemas.microsoft.com/office/drawing/2014/main" id="{B246E44E-FADF-4029-AC2E-2B939F199A10}"/>
              </a:ext>
            </a:extLst>
          </p:cNvPr>
          <p:cNvSpPr txBox="1"/>
          <p:nvPr/>
        </p:nvSpPr>
        <p:spPr>
          <a:xfrm>
            <a:off x="8395064" y="6521237"/>
            <a:ext cx="3527371"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Januar 2019 + februar 2019</a:t>
            </a:r>
          </a:p>
        </p:txBody>
      </p:sp>
      <p:cxnSp>
        <p:nvCxnSpPr>
          <p:cNvPr id="22" name="Rett linje 21">
            <a:extLst>
              <a:ext uri="{FF2B5EF4-FFF2-40B4-BE49-F238E27FC236}">
                <a16:creationId xmlns:a16="http://schemas.microsoft.com/office/drawing/2014/main" id="{CDF95A22-9AF3-4555-A68B-FA9892356EB3}"/>
              </a:ext>
            </a:extLst>
          </p:cNvPr>
          <p:cNvCxnSpPr/>
          <p:nvPr/>
        </p:nvCxnSpPr>
        <p:spPr>
          <a:xfrm>
            <a:off x="8700746" y="6971986"/>
            <a:ext cx="2916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kstSylinder 22">
            <a:extLst>
              <a:ext uri="{FF2B5EF4-FFF2-40B4-BE49-F238E27FC236}">
                <a16:creationId xmlns:a16="http://schemas.microsoft.com/office/drawing/2014/main" id="{1D93CEB3-9F92-498C-AAFA-5B7D5C82EF0D}"/>
              </a:ext>
            </a:extLst>
          </p:cNvPr>
          <p:cNvSpPr txBox="1"/>
          <p:nvPr/>
        </p:nvSpPr>
        <p:spPr>
          <a:xfrm>
            <a:off x="8395064" y="7008650"/>
            <a:ext cx="3527371"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2</a:t>
            </a:r>
          </a:p>
        </p:txBody>
      </p:sp>
      <p:sp>
        <p:nvSpPr>
          <p:cNvPr id="24" name="TekstSylinder 23">
            <a:extLst>
              <a:ext uri="{FF2B5EF4-FFF2-40B4-BE49-F238E27FC236}">
                <a16:creationId xmlns:a16="http://schemas.microsoft.com/office/drawing/2014/main" id="{02AB5646-9FB7-4FB4-82C6-DA3B90789D83}"/>
              </a:ext>
            </a:extLst>
          </p:cNvPr>
          <p:cNvSpPr txBox="1"/>
          <p:nvPr/>
        </p:nvSpPr>
        <p:spPr>
          <a:xfrm>
            <a:off x="8070277" y="4908607"/>
            <a:ext cx="485030" cy="1015663"/>
          </a:xfrm>
          <a:prstGeom prst="rect">
            <a:avLst/>
          </a:prstGeom>
          <a:noFill/>
        </p:spPr>
        <p:txBody>
          <a:bodyPr wrap="square" rtlCol="0">
            <a:spAutoFit/>
          </a:bodyPr>
          <a:lstStyle/>
          <a:p>
            <a:pPr algn="r"/>
            <a:r>
              <a:rPr lang="nb-NO" sz="6000" dirty="0">
                <a:solidFill>
                  <a:schemeClr val="tx2"/>
                </a:solidFill>
                <a:latin typeface="Calibri" panose="020F0502020204030204" pitchFamily="34" charset="0"/>
                <a:cs typeface="Calibri" panose="020F0502020204030204" pitchFamily="34" charset="0"/>
              </a:rPr>
              <a:t>(</a:t>
            </a:r>
          </a:p>
        </p:txBody>
      </p:sp>
      <p:sp>
        <p:nvSpPr>
          <p:cNvPr id="27" name="TekstSylinder 26">
            <a:extLst>
              <a:ext uri="{FF2B5EF4-FFF2-40B4-BE49-F238E27FC236}">
                <a16:creationId xmlns:a16="http://schemas.microsoft.com/office/drawing/2014/main" id="{455D9A65-DE45-4EAF-8E9C-98853D42C956}"/>
              </a:ext>
            </a:extLst>
          </p:cNvPr>
          <p:cNvSpPr txBox="1"/>
          <p:nvPr/>
        </p:nvSpPr>
        <p:spPr>
          <a:xfrm>
            <a:off x="11679917" y="4908607"/>
            <a:ext cx="485030" cy="1015663"/>
          </a:xfrm>
          <a:prstGeom prst="rect">
            <a:avLst/>
          </a:prstGeom>
          <a:noFill/>
        </p:spPr>
        <p:txBody>
          <a:bodyPr wrap="square" rtlCol="0">
            <a:spAutoFit/>
          </a:bodyPr>
          <a:lstStyle/>
          <a:p>
            <a:pPr algn="r"/>
            <a:r>
              <a:rPr lang="nb-NO" sz="6000" dirty="0">
                <a:solidFill>
                  <a:schemeClr val="tx2"/>
                </a:solidFill>
                <a:latin typeface="Calibri" panose="020F0502020204030204" pitchFamily="34" charset="0"/>
                <a:cs typeface="Calibri" panose="020F0502020204030204" pitchFamily="34" charset="0"/>
              </a:rPr>
              <a:t>)</a:t>
            </a:r>
          </a:p>
        </p:txBody>
      </p:sp>
      <p:sp>
        <p:nvSpPr>
          <p:cNvPr id="28" name="TekstSylinder 27">
            <a:extLst>
              <a:ext uri="{FF2B5EF4-FFF2-40B4-BE49-F238E27FC236}">
                <a16:creationId xmlns:a16="http://schemas.microsoft.com/office/drawing/2014/main" id="{00547521-92FC-4899-9748-DF0731BEE9A4}"/>
              </a:ext>
            </a:extLst>
          </p:cNvPr>
          <p:cNvSpPr txBox="1"/>
          <p:nvPr/>
        </p:nvSpPr>
        <p:spPr>
          <a:xfrm>
            <a:off x="8070277" y="6415608"/>
            <a:ext cx="485030" cy="1015663"/>
          </a:xfrm>
          <a:prstGeom prst="rect">
            <a:avLst/>
          </a:prstGeom>
          <a:noFill/>
        </p:spPr>
        <p:txBody>
          <a:bodyPr wrap="square" rtlCol="0">
            <a:spAutoFit/>
          </a:bodyPr>
          <a:lstStyle/>
          <a:p>
            <a:pPr algn="r"/>
            <a:r>
              <a:rPr lang="nb-NO" sz="6000" dirty="0">
                <a:solidFill>
                  <a:schemeClr val="tx2"/>
                </a:solidFill>
                <a:latin typeface="Calibri" panose="020F0502020204030204" pitchFamily="34" charset="0"/>
                <a:cs typeface="Calibri" panose="020F0502020204030204" pitchFamily="34" charset="0"/>
              </a:rPr>
              <a:t>(</a:t>
            </a:r>
          </a:p>
        </p:txBody>
      </p:sp>
      <p:sp>
        <p:nvSpPr>
          <p:cNvPr id="29" name="TekstSylinder 28">
            <a:extLst>
              <a:ext uri="{FF2B5EF4-FFF2-40B4-BE49-F238E27FC236}">
                <a16:creationId xmlns:a16="http://schemas.microsoft.com/office/drawing/2014/main" id="{D01CD7B0-F6C0-4231-9260-EDCB62B3752A}"/>
              </a:ext>
            </a:extLst>
          </p:cNvPr>
          <p:cNvSpPr txBox="1"/>
          <p:nvPr/>
        </p:nvSpPr>
        <p:spPr>
          <a:xfrm>
            <a:off x="11679917" y="6415608"/>
            <a:ext cx="485030" cy="1015663"/>
          </a:xfrm>
          <a:prstGeom prst="rect">
            <a:avLst/>
          </a:prstGeom>
          <a:noFill/>
        </p:spPr>
        <p:txBody>
          <a:bodyPr wrap="square" rtlCol="0">
            <a:spAutoFit/>
          </a:bodyPr>
          <a:lstStyle/>
          <a:p>
            <a:pPr algn="r"/>
            <a:r>
              <a:rPr lang="nb-NO" sz="6000" dirty="0">
                <a:solidFill>
                  <a:schemeClr val="tx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9747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p:bldP spid="21" grpId="0"/>
      <p:bldP spid="23" grpId="0"/>
      <p:bldP spid="24"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21</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Eksempel</a:t>
            </a:r>
            <a:r>
              <a:rPr lang="en-GB" dirty="0"/>
              <a:t> </a:t>
            </a:r>
            <a:r>
              <a:rPr lang="en-GB" dirty="0" err="1"/>
              <a:t>på</a:t>
            </a:r>
            <a:r>
              <a:rPr lang="en-GB" dirty="0"/>
              <a:t> å </a:t>
            </a:r>
            <a:r>
              <a:rPr lang="en-GB" dirty="0" err="1"/>
              <a:t>beregne</a:t>
            </a:r>
            <a:r>
              <a:rPr lang="en-GB" dirty="0"/>
              <a:t> </a:t>
            </a:r>
            <a:r>
              <a:rPr lang="en-GB" dirty="0" err="1"/>
              <a:t>omsetningsutvikling</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785020" y="2614414"/>
            <a:ext cx="10786316" cy="430887"/>
          </a:xfrm>
          <a:prstGeom prst="rect">
            <a:avLst/>
          </a:prstGeom>
          <a:noFill/>
        </p:spPr>
        <p:txBody>
          <a:bodyPr wrap="square" rtlCol="0">
            <a:spAutoFit/>
          </a:bodyPr>
          <a:lstStyle/>
          <a:p>
            <a:r>
              <a:rPr lang="nb-NO" sz="2200" i="1" dirty="0">
                <a:solidFill>
                  <a:schemeClr val="tx2"/>
                </a:solidFill>
              </a:rPr>
              <a:t>Omsetning i aktuelle måneder – for eksempel hos </a:t>
            </a:r>
            <a:r>
              <a:rPr lang="nb-NO" sz="2200" i="1" dirty="0" err="1">
                <a:solidFill>
                  <a:schemeClr val="tx2"/>
                </a:solidFill>
              </a:rPr>
              <a:t>AccountBeer</a:t>
            </a:r>
            <a:r>
              <a:rPr lang="nb-NO" sz="2200" i="1" dirty="0">
                <a:solidFill>
                  <a:schemeClr val="tx2"/>
                </a:solidFill>
              </a:rPr>
              <a:t> </a:t>
            </a:r>
          </a:p>
        </p:txBody>
      </p:sp>
      <p:graphicFrame>
        <p:nvGraphicFramePr>
          <p:cNvPr id="2" name="Tabell 6">
            <a:extLst>
              <a:ext uri="{FF2B5EF4-FFF2-40B4-BE49-F238E27FC236}">
                <a16:creationId xmlns:a16="http://schemas.microsoft.com/office/drawing/2014/main" id="{65A6824A-C905-4B00-884B-F185454D5ACC}"/>
              </a:ext>
            </a:extLst>
          </p:cNvPr>
          <p:cNvGraphicFramePr>
            <a:graphicFrameLocks noGrp="1"/>
          </p:cNvGraphicFramePr>
          <p:nvPr>
            <p:extLst>
              <p:ext uri="{D42A27DB-BD31-4B8C-83A1-F6EECF244321}">
                <p14:modId xmlns:p14="http://schemas.microsoft.com/office/powerpoint/2010/main" val="750687042"/>
              </p:ext>
            </p:extLst>
          </p:nvPr>
        </p:nvGraphicFramePr>
        <p:xfrm>
          <a:off x="902318" y="3579173"/>
          <a:ext cx="5652000" cy="1197776"/>
        </p:xfrm>
        <a:graphic>
          <a:graphicData uri="http://schemas.openxmlformats.org/drawingml/2006/table">
            <a:tbl>
              <a:tblPr firstRow="1" bandRow="1">
                <a:tableStyleId>{5940675A-B579-460E-94D1-54222C63F5DA}</a:tableStyleId>
              </a:tblPr>
              <a:tblGrid>
                <a:gridCol w="1884000">
                  <a:extLst>
                    <a:ext uri="{9D8B030D-6E8A-4147-A177-3AD203B41FA5}">
                      <a16:colId xmlns:a16="http://schemas.microsoft.com/office/drawing/2014/main" val="3809254927"/>
                    </a:ext>
                  </a:extLst>
                </a:gridCol>
                <a:gridCol w="1884000">
                  <a:extLst>
                    <a:ext uri="{9D8B030D-6E8A-4147-A177-3AD203B41FA5}">
                      <a16:colId xmlns:a16="http://schemas.microsoft.com/office/drawing/2014/main" val="2561360900"/>
                    </a:ext>
                  </a:extLst>
                </a:gridCol>
                <a:gridCol w="1884000">
                  <a:extLst>
                    <a:ext uri="{9D8B030D-6E8A-4147-A177-3AD203B41FA5}">
                      <a16:colId xmlns:a16="http://schemas.microsoft.com/office/drawing/2014/main" val="2480204832"/>
                    </a:ext>
                  </a:extLst>
                </a:gridCol>
              </a:tblGrid>
              <a:tr h="244047">
                <a:tc>
                  <a:txBody>
                    <a:bodyPr/>
                    <a:lstStyle/>
                    <a:p>
                      <a:endParaRPr lang="nb-NO" sz="2400" dirty="0">
                        <a:solidFill>
                          <a:schemeClr val="tx2"/>
                        </a:solidFill>
                      </a:endParaRP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Januar</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Februar</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325958"/>
                  </a:ext>
                </a:extLst>
              </a:tr>
              <a:tr h="369736">
                <a:tc>
                  <a:txBody>
                    <a:bodyPr/>
                    <a:lstStyle/>
                    <a:p>
                      <a:r>
                        <a:rPr lang="nb-NO" sz="1800" b="1" dirty="0">
                          <a:solidFill>
                            <a:schemeClr val="tx2"/>
                          </a:solidFill>
                        </a:rPr>
                        <a:t>2019</a:t>
                      </a: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2923532"/>
                  </a:ext>
                </a:extLst>
              </a:tr>
              <a:tr h="370840">
                <a:tc>
                  <a:txBody>
                    <a:bodyPr/>
                    <a:lstStyle/>
                    <a:p>
                      <a:r>
                        <a:rPr lang="nb-NO" sz="1800" b="1" dirty="0">
                          <a:solidFill>
                            <a:schemeClr val="tx2"/>
                          </a:solidFill>
                        </a:rPr>
                        <a:t>2020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9884899"/>
                  </a:ext>
                </a:extLst>
              </a:tr>
            </a:tbl>
          </a:graphicData>
        </a:graphic>
      </p:graphicFrame>
      <p:sp>
        <p:nvSpPr>
          <p:cNvPr id="15" name="TekstSylinder 14">
            <a:extLst>
              <a:ext uri="{FF2B5EF4-FFF2-40B4-BE49-F238E27FC236}">
                <a16:creationId xmlns:a16="http://schemas.microsoft.com/office/drawing/2014/main" id="{10127B2D-56FB-49AF-AE47-60E09D2641F8}"/>
              </a:ext>
            </a:extLst>
          </p:cNvPr>
          <p:cNvSpPr txBox="1"/>
          <p:nvPr/>
        </p:nvSpPr>
        <p:spPr>
          <a:xfrm>
            <a:off x="1472075" y="5636726"/>
            <a:ext cx="3527371"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Januar 2020 + februar 2020</a:t>
            </a:r>
          </a:p>
        </p:txBody>
      </p:sp>
      <p:sp>
        <p:nvSpPr>
          <p:cNvPr id="16" name="TekstSylinder 15">
            <a:extLst>
              <a:ext uri="{FF2B5EF4-FFF2-40B4-BE49-F238E27FC236}">
                <a16:creationId xmlns:a16="http://schemas.microsoft.com/office/drawing/2014/main" id="{69B335F8-4724-487F-B9DF-75A5A2EC2046}"/>
              </a:ext>
            </a:extLst>
          </p:cNvPr>
          <p:cNvSpPr txBox="1"/>
          <p:nvPr/>
        </p:nvSpPr>
        <p:spPr>
          <a:xfrm>
            <a:off x="1472075" y="6140041"/>
            <a:ext cx="3527371"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2</a:t>
            </a:r>
          </a:p>
        </p:txBody>
      </p:sp>
      <p:sp>
        <p:nvSpPr>
          <p:cNvPr id="17" name="TekstSylinder 16">
            <a:extLst>
              <a:ext uri="{FF2B5EF4-FFF2-40B4-BE49-F238E27FC236}">
                <a16:creationId xmlns:a16="http://schemas.microsoft.com/office/drawing/2014/main" id="{D38B10EB-2E28-43BC-8260-E317871B8BAF}"/>
              </a:ext>
            </a:extLst>
          </p:cNvPr>
          <p:cNvSpPr txBox="1"/>
          <p:nvPr/>
        </p:nvSpPr>
        <p:spPr>
          <a:xfrm>
            <a:off x="1472075" y="7073403"/>
            <a:ext cx="3527371"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Januar 2019 + februar 2019</a:t>
            </a:r>
          </a:p>
        </p:txBody>
      </p:sp>
      <p:cxnSp>
        <p:nvCxnSpPr>
          <p:cNvPr id="18" name="Rett linje 17">
            <a:extLst>
              <a:ext uri="{FF2B5EF4-FFF2-40B4-BE49-F238E27FC236}">
                <a16:creationId xmlns:a16="http://schemas.microsoft.com/office/drawing/2014/main" id="{AEF7C402-D7FD-44D7-BE0D-AA74EAB5E820}"/>
              </a:ext>
            </a:extLst>
          </p:cNvPr>
          <p:cNvCxnSpPr/>
          <p:nvPr/>
        </p:nvCxnSpPr>
        <p:spPr>
          <a:xfrm>
            <a:off x="1777757" y="7524152"/>
            <a:ext cx="2916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EAA506F1-631B-4114-B92D-05546EE1692A}"/>
              </a:ext>
            </a:extLst>
          </p:cNvPr>
          <p:cNvSpPr txBox="1"/>
          <p:nvPr/>
        </p:nvSpPr>
        <p:spPr>
          <a:xfrm>
            <a:off x="1472075" y="7560816"/>
            <a:ext cx="3527371"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2</a:t>
            </a:r>
          </a:p>
        </p:txBody>
      </p:sp>
      <p:sp>
        <p:nvSpPr>
          <p:cNvPr id="20" name="TekstSylinder 19">
            <a:extLst>
              <a:ext uri="{FF2B5EF4-FFF2-40B4-BE49-F238E27FC236}">
                <a16:creationId xmlns:a16="http://schemas.microsoft.com/office/drawing/2014/main" id="{34A3ACBA-18BF-4703-A912-FE6D6D7E4BD1}"/>
              </a:ext>
            </a:extLst>
          </p:cNvPr>
          <p:cNvSpPr txBox="1"/>
          <p:nvPr/>
        </p:nvSpPr>
        <p:spPr>
          <a:xfrm>
            <a:off x="1147288" y="5484626"/>
            <a:ext cx="485030" cy="1015663"/>
          </a:xfrm>
          <a:prstGeom prst="rect">
            <a:avLst/>
          </a:prstGeom>
          <a:noFill/>
        </p:spPr>
        <p:txBody>
          <a:bodyPr wrap="square" rtlCol="0">
            <a:spAutoFit/>
          </a:bodyPr>
          <a:lstStyle/>
          <a:p>
            <a:pPr algn="r"/>
            <a:r>
              <a:rPr lang="nb-NO" sz="6000" dirty="0">
                <a:solidFill>
                  <a:schemeClr val="tx2"/>
                </a:solidFill>
                <a:latin typeface="Calibri" panose="020F0502020204030204" pitchFamily="34" charset="0"/>
                <a:cs typeface="Calibri" panose="020F0502020204030204" pitchFamily="34" charset="0"/>
              </a:rPr>
              <a:t>(</a:t>
            </a:r>
          </a:p>
        </p:txBody>
      </p:sp>
      <p:sp>
        <p:nvSpPr>
          <p:cNvPr id="21" name="TekstSylinder 20">
            <a:extLst>
              <a:ext uri="{FF2B5EF4-FFF2-40B4-BE49-F238E27FC236}">
                <a16:creationId xmlns:a16="http://schemas.microsoft.com/office/drawing/2014/main" id="{EB6F6515-9045-4215-917E-BD1A0C496C22}"/>
              </a:ext>
            </a:extLst>
          </p:cNvPr>
          <p:cNvSpPr txBox="1"/>
          <p:nvPr/>
        </p:nvSpPr>
        <p:spPr>
          <a:xfrm>
            <a:off x="4756928" y="5484626"/>
            <a:ext cx="485030" cy="1015663"/>
          </a:xfrm>
          <a:prstGeom prst="rect">
            <a:avLst/>
          </a:prstGeom>
          <a:noFill/>
        </p:spPr>
        <p:txBody>
          <a:bodyPr wrap="square" rtlCol="0">
            <a:spAutoFit/>
          </a:bodyPr>
          <a:lstStyle/>
          <a:p>
            <a:pPr algn="r"/>
            <a:r>
              <a:rPr lang="nb-NO" sz="6000" dirty="0">
                <a:solidFill>
                  <a:schemeClr val="tx2"/>
                </a:solidFill>
                <a:latin typeface="Calibri" panose="020F0502020204030204" pitchFamily="34" charset="0"/>
                <a:cs typeface="Calibri" panose="020F0502020204030204" pitchFamily="34" charset="0"/>
              </a:rPr>
              <a:t>)</a:t>
            </a:r>
          </a:p>
        </p:txBody>
      </p:sp>
      <p:sp>
        <p:nvSpPr>
          <p:cNvPr id="22" name="TekstSylinder 21">
            <a:extLst>
              <a:ext uri="{FF2B5EF4-FFF2-40B4-BE49-F238E27FC236}">
                <a16:creationId xmlns:a16="http://schemas.microsoft.com/office/drawing/2014/main" id="{3AF2FB3B-DDA2-4A05-8754-3DC8DD9AC706}"/>
              </a:ext>
            </a:extLst>
          </p:cNvPr>
          <p:cNvSpPr txBox="1"/>
          <p:nvPr/>
        </p:nvSpPr>
        <p:spPr>
          <a:xfrm>
            <a:off x="1147288" y="6967774"/>
            <a:ext cx="485030" cy="1015663"/>
          </a:xfrm>
          <a:prstGeom prst="rect">
            <a:avLst/>
          </a:prstGeom>
          <a:noFill/>
        </p:spPr>
        <p:txBody>
          <a:bodyPr wrap="square" rtlCol="0">
            <a:spAutoFit/>
          </a:bodyPr>
          <a:lstStyle/>
          <a:p>
            <a:pPr algn="r"/>
            <a:r>
              <a:rPr lang="nb-NO" sz="6000" dirty="0">
                <a:solidFill>
                  <a:schemeClr val="tx2"/>
                </a:solidFill>
                <a:latin typeface="Calibri" panose="020F0502020204030204" pitchFamily="34" charset="0"/>
                <a:cs typeface="Calibri" panose="020F0502020204030204" pitchFamily="34" charset="0"/>
              </a:rPr>
              <a:t>(</a:t>
            </a:r>
          </a:p>
        </p:txBody>
      </p:sp>
      <p:sp>
        <p:nvSpPr>
          <p:cNvPr id="23" name="TekstSylinder 22">
            <a:extLst>
              <a:ext uri="{FF2B5EF4-FFF2-40B4-BE49-F238E27FC236}">
                <a16:creationId xmlns:a16="http://schemas.microsoft.com/office/drawing/2014/main" id="{3986CFDF-2D2A-42AF-8126-8EAF44824EAB}"/>
              </a:ext>
            </a:extLst>
          </p:cNvPr>
          <p:cNvSpPr txBox="1"/>
          <p:nvPr/>
        </p:nvSpPr>
        <p:spPr>
          <a:xfrm>
            <a:off x="4756928" y="6967774"/>
            <a:ext cx="485030" cy="1015663"/>
          </a:xfrm>
          <a:prstGeom prst="rect">
            <a:avLst/>
          </a:prstGeom>
          <a:noFill/>
        </p:spPr>
        <p:txBody>
          <a:bodyPr wrap="square" rtlCol="0">
            <a:spAutoFit/>
          </a:bodyPr>
          <a:lstStyle/>
          <a:p>
            <a:pPr algn="r"/>
            <a:r>
              <a:rPr lang="nb-NO" sz="6000" dirty="0">
                <a:solidFill>
                  <a:schemeClr val="tx2"/>
                </a:solidFill>
                <a:latin typeface="Calibri" panose="020F0502020204030204" pitchFamily="34" charset="0"/>
                <a:cs typeface="Calibri" panose="020F0502020204030204" pitchFamily="34" charset="0"/>
              </a:rPr>
              <a:t>)</a:t>
            </a:r>
          </a:p>
        </p:txBody>
      </p:sp>
      <p:cxnSp>
        <p:nvCxnSpPr>
          <p:cNvPr id="24" name="Rett linje 23">
            <a:extLst>
              <a:ext uri="{FF2B5EF4-FFF2-40B4-BE49-F238E27FC236}">
                <a16:creationId xmlns:a16="http://schemas.microsoft.com/office/drawing/2014/main" id="{802929CC-8F4C-4622-8D09-D6CC0B5929A3}"/>
              </a:ext>
            </a:extLst>
          </p:cNvPr>
          <p:cNvCxnSpPr/>
          <p:nvPr/>
        </p:nvCxnSpPr>
        <p:spPr>
          <a:xfrm>
            <a:off x="680853" y="6760888"/>
            <a:ext cx="4860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Rett linje 24">
            <a:extLst>
              <a:ext uri="{FF2B5EF4-FFF2-40B4-BE49-F238E27FC236}">
                <a16:creationId xmlns:a16="http://schemas.microsoft.com/office/drawing/2014/main" id="{AF608695-F154-40EE-AD3F-392C890D8BA8}"/>
              </a:ext>
            </a:extLst>
          </p:cNvPr>
          <p:cNvCxnSpPr/>
          <p:nvPr/>
        </p:nvCxnSpPr>
        <p:spPr>
          <a:xfrm>
            <a:off x="1777757" y="6101486"/>
            <a:ext cx="2916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7656437B-3B4A-40E5-AD62-CCB0F90E1377}"/>
              </a:ext>
            </a:extLst>
          </p:cNvPr>
          <p:cNvCxnSpPr/>
          <p:nvPr/>
        </p:nvCxnSpPr>
        <p:spPr>
          <a:xfrm>
            <a:off x="1777757" y="7538163"/>
            <a:ext cx="2916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kstSylinder 10">
            <a:extLst>
              <a:ext uri="{FF2B5EF4-FFF2-40B4-BE49-F238E27FC236}">
                <a16:creationId xmlns:a16="http://schemas.microsoft.com/office/drawing/2014/main" id="{8F1593C0-6F64-4EEA-93A2-A579B00F933B}"/>
              </a:ext>
            </a:extLst>
          </p:cNvPr>
          <p:cNvSpPr txBox="1"/>
          <p:nvPr/>
        </p:nvSpPr>
        <p:spPr>
          <a:xfrm>
            <a:off x="1695492" y="7099741"/>
            <a:ext cx="1388703" cy="373775"/>
          </a:xfrm>
          <a:prstGeom prst="rect">
            <a:avLst/>
          </a:prstGeom>
          <a:solidFill>
            <a:schemeClr val="bg1"/>
          </a:solidFill>
        </p:spPr>
        <p:txBody>
          <a:bodyPr wrap="square" rtlCol="0">
            <a:spAutoFit/>
          </a:bodyPr>
          <a:lstStyle/>
          <a:p>
            <a:pPr algn="ctr"/>
            <a:r>
              <a:rPr lang="nb-NO" sz="1800" dirty="0">
                <a:solidFill>
                  <a:schemeClr val="tx2"/>
                </a:solidFill>
              </a:rPr>
              <a:t>125 000 kr</a:t>
            </a:r>
          </a:p>
        </p:txBody>
      </p:sp>
      <p:sp>
        <p:nvSpPr>
          <p:cNvPr id="27" name="TekstSylinder 26">
            <a:extLst>
              <a:ext uri="{FF2B5EF4-FFF2-40B4-BE49-F238E27FC236}">
                <a16:creationId xmlns:a16="http://schemas.microsoft.com/office/drawing/2014/main" id="{D9F784DC-27D5-4786-B7EE-AA318FF927F9}"/>
              </a:ext>
            </a:extLst>
          </p:cNvPr>
          <p:cNvSpPr txBox="1"/>
          <p:nvPr/>
        </p:nvSpPr>
        <p:spPr>
          <a:xfrm>
            <a:off x="3305057" y="7099212"/>
            <a:ext cx="1388703" cy="373775"/>
          </a:xfrm>
          <a:prstGeom prst="rect">
            <a:avLst/>
          </a:prstGeom>
          <a:solidFill>
            <a:schemeClr val="bg1"/>
          </a:solidFill>
        </p:spPr>
        <p:txBody>
          <a:bodyPr wrap="square" rtlCol="0">
            <a:spAutoFit/>
          </a:bodyPr>
          <a:lstStyle/>
          <a:p>
            <a:pPr algn="ctr"/>
            <a:r>
              <a:rPr lang="nb-NO" sz="1800" dirty="0">
                <a:solidFill>
                  <a:schemeClr val="tx2"/>
                </a:solidFill>
              </a:rPr>
              <a:t>135 000 kr</a:t>
            </a:r>
          </a:p>
        </p:txBody>
      </p:sp>
      <p:sp>
        <p:nvSpPr>
          <p:cNvPr id="28" name="TekstSylinder 27">
            <a:extLst>
              <a:ext uri="{FF2B5EF4-FFF2-40B4-BE49-F238E27FC236}">
                <a16:creationId xmlns:a16="http://schemas.microsoft.com/office/drawing/2014/main" id="{924CE0C5-61B8-48DC-ADC4-45A9DBD03226}"/>
              </a:ext>
            </a:extLst>
          </p:cNvPr>
          <p:cNvSpPr txBox="1"/>
          <p:nvPr/>
        </p:nvSpPr>
        <p:spPr>
          <a:xfrm>
            <a:off x="1722153" y="5647812"/>
            <a:ext cx="1388703" cy="373775"/>
          </a:xfrm>
          <a:prstGeom prst="rect">
            <a:avLst/>
          </a:prstGeom>
          <a:solidFill>
            <a:schemeClr val="bg1"/>
          </a:solidFill>
        </p:spPr>
        <p:txBody>
          <a:bodyPr wrap="square" rtlCol="0">
            <a:spAutoFit/>
          </a:bodyPr>
          <a:lstStyle/>
          <a:p>
            <a:pPr algn="ctr"/>
            <a:r>
              <a:rPr lang="nb-NO" sz="1800" dirty="0">
                <a:solidFill>
                  <a:schemeClr val="tx2"/>
                </a:solidFill>
              </a:rPr>
              <a:t>150 000 kr</a:t>
            </a:r>
          </a:p>
        </p:txBody>
      </p:sp>
      <p:sp>
        <p:nvSpPr>
          <p:cNvPr id="29" name="TekstSylinder 28">
            <a:extLst>
              <a:ext uri="{FF2B5EF4-FFF2-40B4-BE49-F238E27FC236}">
                <a16:creationId xmlns:a16="http://schemas.microsoft.com/office/drawing/2014/main" id="{4C346A15-3BD6-4679-9D2E-1C4C68BBB3E3}"/>
              </a:ext>
            </a:extLst>
          </p:cNvPr>
          <p:cNvSpPr txBox="1"/>
          <p:nvPr/>
        </p:nvSpPr>
        <p:spPr>
          <a:xfrm>
            <a:off x="3305056" y="5647812"/>
            <a:ext cx="1388703" cy="373775"/>
          </a:xfrm>
          <a:prstGeom prst="rect">
            <a:avLst/>
          </a:prstGeom>
          <a:solidFill>
            <a:schemeClr val="bg1"/>
          </a:solidFill>
        </p:spPr>
        <p:txBody>
          <a:bodyPr wrap="square" rtlCol="0">
            <a:spAutoFit/>
          </a:bodyPr>
          <a:lstStyle/>
          <a:p>
            <a:pPr algn="ctr"/>
            <a:r>
              <a:rPr lang="nb-NO" sz="1800" dirty="0">
                <a:solidFill>
                  <a:schemeClr val="tx2"/>
                </a:solidFill>
              </a:rPr>
              <a:t>175 000 kr</a:t>
            </a:r>
          </a:p>
        </p:txBody>
      </p:sp>
      <p:sp>
        <p:nvSpPr>
          <p:cNvPr id="41" name="TekstSylinder 40">
            <a:extLst>
              <a:ext uri="{FF2B5EF4-FFF2-40B4-BE49-F238E27FC236}">
                <a16:creationId xmlns:a16="http://schemas.microsoft.com/office/drawing/2014/main" id="{EB2F6D51-10B7-4311-B9E0-8D60CF5D0F20}"/>
              </a:ext>
            </a:extLst>
          </p:cNvPr>
          <p:cNvSpPr txBox="1"/>
          <p:nvPr/>
        </p:nvSpPr>
        <p:spPr>
          <a:xfrm>
            <a:off x="2982935" y="4409642"/>
            <a:ext cx="1388703" cy="373775"/>
          </a:xfrm>
          <a:prstGeom prst="rect">
            <a:avLst/>
          </a:prstGeom>
          <a:solidFill>
            <a:schemeClr val="bg1"/>
          </a:solidFill>
        </p:spPr>
        <p:txBody>
          <a:bodyPr wrap="square" rtlCol="0">
            <a:spAutoFit/>
          </a:bodyPr>
          <a:lstStyle/>
          <a:p>
            <a:pPr algn="ctr"/>
            <a:r>
              <a:rPr lang="nb-NO" sz="1800" dirty="0">
                <a:solidFill>
                  <a:schemeClr val="tx2"/>
                </a:solidFill>
              </a:rPr>
              <a:t>150 000 kr</a:t>
            </a:r>
          </a:p>
        </p:txBody>
      </p:sp>
      <p:sp>
        <p:nvSpPr>
          <p:cNvPr id="42" name="TekstSylinder 41">
            <a:extLst>
              <a:ext uri="{FF2B5EF4-FFF2-40B4-BE49-F238E27FC236}">
                <a16:creationId xmlns:a16="http://schemas.microsoft.com/office/drawing/2014/main" id="{0675DEF4-01A1-4C73-9229-9ADE80402144}"/>
              </a:ext>
            </a:extLst>
          </p:cNvPr>
          <p:cNvSpPr txBox="1"/>
          <p:nvPr/>
        </p:nvSpPr>
        <p:spPr>
          <a:xfrm>
            <a:off x="4920792" y="4409642"/>
            <a:ext cx="1388703" cy="373775"/>
          </a:xfrm>
          <a:prstGeom prst="rect">
            <a:avLst/>
          </a:prstGeom>
          <a:solidFill>
            <a:schemeClr val="bg1"/>
          </a:solidFill>
        </p:spPr>
        <p:txBody>
          <a:bodyPr wrap="square" rtlCol="0">
            <a:spAutoFit/>
          </a:bodyPr>
          <a:lstStyle/>
          <a:p>
            <a:pPr algn="ctr"/>
            <a:r>
              <a:rPr lang="nb-NO" sz="1800" dirty="0">
                <a:solidFill>
                  <a:schemeClr val="tx2"/>
                </a:solidFill>
              </a:rPr>
              <a:t>175 000 kr</a:t>
            </a:r>
          </a:p>
        </p:txBody>
      </p:sp>
      <p:sp>
        <p:nvSpPr>
          <p:cNvPr id="43" name="TekstSylinder 42">
            <a:extLst>
              <a:ext uri="{FF2B5EF4-FFF2-40B4-BE49-F238E27FC236}">
                <a16:creationId xmlns:a16="http://schemas.microsoft.com/office/drawing/2014/main" id="{B33B2CC9-3581-42C6-8E4D-D012C8AB1B32}"/>
              </a:ext>
            </a:extLst>
          </p:cNvPr>
          <p:cNvSpPr txBox="1"/>
          <p:nvPr/>
        </p:nvSpPr>
        <p:spPr>
          <a:xfrm>
            <a:off x="3024635" y="4060033"/>
            <a:ext cx="1388703" cy="373775"/>
          </a:xfrm>
          <a:prstGeom prst="rect">
            <a:avLst/>
          </a:prstGeom>
          <a:solidFill>
            <a:schemeClr val="bg1"/>
          </a:solidFill>
        </p:spPr>
        <p:txBody>
          <a:bodyPr wrap="square" rtlCol="0">
            <a:spAutoFit/>
          </a:bodyPr>
          <a:lstStyle/>
          <a:p>
            <a:pPr algn="ctr"/>
            <a:r>
              <a:rPr lang="nb-NO" sz="1800" dirty="0">
                <a:solidFill>
                  <a:schemeClr val="tx2"/>
                </a:solidFill>
              </a:rPr>
              <a:t>125 000 kr</a:t>
            </a:r>
          </a:p>
        </p:txBody>
      </p:sp>
      <p:sp>
        <p:nvSpPr>
          <p:cNvPr id="44" name="TekstSylinder 43">
            <a:extLst>
              <a:ext uri="{FF2B5EF4-FFF2-40B4-BE49-F238E27FC236}">
                <a16:creationId xmlns:a16="http://schemas.microsoft.com/office/drawing/2014/main" id="{7A0AD147-3A38-45D3-96CF-9F3A912BC002}"/>
              </a:ext>
            </a:extLst>
          </p:cNvPr>
          <p:cNvSpPr txBox="1"/>
          <p:nvPr/>
        </p:nvSpPr>
        <p:spPr>
          <a:xfrm>
            <a:off x="4919840" y="4060033"/>
            <a:ext cx="1388703" cy="373775"/>
          </a:xfrm>
          <a:prstGeom prst="rect">
            <a:avLst/>
          </a:prstGeom>
          <a:solidFill>
            <a:schemeClr val="bg1"/>
          </a:solidFill>
        </p:spPr>
        <p:txBody>
          <a:bodyPr wrap="square" rtlCol="0">
            <a:spAutoFit/>
          </a:bodyPr>
          <a:lstStyle/>
          <a:p>
            <a:pPr algn="ctr"/>
            <a:r>
              <a:rPr lang="nb-NO" sz="1800" dirty="0">
                <a:solidFill>
                  <a:schemeClr val="tx2"/>
                </a:solidFill>
              </a:rPr>
              <a:t>135 000 kr</a:t>
            </a:r>
          </a:p>
        </p:txBody>
      </p:sp>
      <p:cxnSp>
        <p:nvCxnSpPr>
          <p:cNvPr id="45" name="Kobling: buet 44">
            <a:extLst>
              <a:ext uri="{FF2B5EF4-FFF2-40B4-BE49-F238E27FC236}">
                <a16:creationId xmlns:a16="http://schemas.microsoft.com/office/drawing/2014/main" id="{17DC897F-BBB9-4282-89C8-D19AF968D81F}"/>
              </a:ext>
            </a:extLst>
          </p:cNvPr>
          <p:cNvCxnSpPr>
            <a:cxnSpLocks/>
            <a:stCxn id="42" idx="2"/>
            <a:endCxn id="29" idx="0"/>
          </p:cNvCxnSpPr>
          <p:nvPr/>
        </p:nvCxnSpPr>
        <p:spPr>
          <a:xfrm rot="5400000">
            <a:off x="4375079" y="4407743"/>
            <a:ext cx="864395" cy="1615736"/>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Kobling: buet 48">
            <a:extLst>
              <a:ext uri="{FF2B5EF4-FFF2-40B4-BE49-F238E27FC236}">
                <a16:creationId xmlns:a16="http://schemas.microsoft.com/office/drawing/2014/main" id="{BFB56685-7286-4E23-939A-B24512AB0A7F}"/>
              </a:ext>
            </a:extLst>
          </p:cNvPr>
          <p:cNvCxnSpPr>
            <a:cxnSpLocks/>
            <a:stCxn id="2" idx="2"/>
            <a:endCxn id="28" idx="0"/>
          </p:cNvCxnSpPr>
          <p:nvPr/>
        </p:nvCxnSpPr>
        <p:spPr>
          <a:xfrm rot="5400000">
            <a:off x="2636980" y="4556471"/>
            <a:ext cx="870860" cy="1311816"/>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Kobling: buet 53">
            <a:extLst>
              <a:ext uri="{FF2B5EF4-FFF2-40B4-BE49-F238E27FC236}">
                <a16:creationId xmlns:a16="http://schemas.microsoft.com/office/drawing/2014/main" id="{3F30B293-C11D-4C3C-8325-580668041E57}"/>
              </a:ext>
            </a:extLst>
          </p:cNvPr>
          <p:cNvCxnSpPr>
            <a:cxnSpLocks/>
            <a:stCxn id="44" idx="3"/>
          </p:cNvCxnSpPr>
          <p:nvPr/>
        </p:nvCxnSpPr>
        <p:spPr>
          <a:xfrm flipH="1">
            <a:off x="3655958" y="4246921"/>
            <a:ext cx="2652582" cy="2827893"/>
          </a:xfrm>
          <a:prstGeom prst="curvedConnector4">
            <a:avLst>
              <a:gd name="adj1" fmla="val -8618"/>
              <a:gd name="adj2" fmla="val 53304"/>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Kobling: buet 30">
            <a:extLst>
              <a:ext uri="{FF2B5EF4-FFF2-40B4-BE49-F238E27FC236}">
                <a16:creationId xmlns:a16="http://schemas.microsoft.com/office/drawing/2014/main" id="{35EB1E57-2A8C-4E5F-AD35-EAC24AB167D1}"/>
              </a:ext>
            </a:extLst>
          </p:cNvPr>
          <p:cNvCxnSpPr>
            <a:cxnSpLocks/>
            <a:stCxn id="43" idx="3"/>
          </p:cNvCxnSpPr>
          <p:nvPr/>
        </p:nvCxnSpPr>
        <p:spPr>
          <a:xfrm flipH="1">
            <a:off x="1901897" y="4246921"/>
            <a:ext cx="2511438" cy="2815835"/>
          </a:xfrm>
          <a:prstGeom prst="curvedConnector4">
            <a:avLst>
              <a:gd name="adj1" fmla="val -9102"/>
              <a:gd name="adj2" fmla="val 53319"/>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05871CB2-F84F-43A2-A2DA-D51923A5E34D}"/>
              </a:ext>
            </a:extLst>
          </p:cNvPr>
          <p:cNvSpPr txBox="1"/>
          <p:nvPr/>
        </p:nvSpPr>
        <p:spPr>
          <a:xfrm>
            <a:off x="1907069" y="5645787"/>
            <a:ext cx="2635464" cy="369332"/>
          </a:xfrm>
          <a:prstGeom prst="rect">
            <a:avLst/>
          </a:prstGeom>
          <a:solidFill>
            <a:schemeClr val="bg1"/>
          </a:solidFill>
        </p:spPr>
        <p:txBody>
          <a:bodyPr wrap="square" rtlCol="0">
            <a:spAutoFit/>
          </a:bodyPr>
          <a:lstStyle/>
          <a:p>
            <a:pPr algn="ctr"/>
            <a:r>
              <a:rPr lang="nb-NO" sz="1800" dirty="0">
                <a:solidFill>
                  <a:schemeClr val="tx2"/>
                </a:solidFill>
              </a:rPr>
              <a:t>325 000 kr</a:t>
            </a:r>
          </a:p>
        </p:txBody>
      </p:sp>
      <p:sp>
        <p:nvSpPr>
          <p:cNvPr id="65" name="TekstSylinder 64">
            <a:extLst>
              <a:ext uri="{FF2B5EF4-FFF2-40B4-BE49-F238E27FC236}">
                <a16:creationId xmlns:a16="http://schemas.microsoft.com/office/drawing/2014/main" id="{ACD63AFA-B5C2-43BA-A3D3-2C669D164557}"/>
              </a:ext>
            </a:extLst>
          </p:cNvPr>
          <p:cNvSpPr txBox="1"/>
          <p:nvPr/>
        </p:nvSpPr>
        <p:spPr>
          <a:xfrm>
            <a:off x="1730801" y="5706021"/>
            <a:ext cx="2988000" cy="720000"/>
          </a:xfrm>
          <a:prstGeom prst="rect">
            <a:avLst/>
          </a:prstGeom>
          <a:solidFill>
            <a:schemeClr val="bg1"/>
          </a:solidFill>
        </p:spPr>
        <p:txBody>
          <a:bodyPr wrap="square" rtlCol="0" anchor="ctr">
            <a:spAutoFit/>
          </a:bodyPr>
          <a:lstStyle/>
          <a:p>
            <a:pPr algn="ctr"/>
            <a:r>
              <a:rPr lang="nb-NO" dirty="0">
                <a:solidFill>
                  <a:schemeClr val="tx2"/>
                </a:solidFill>
              </a:rPr>
              <a:t>162 500 kr</a:t>
            </a:r>
          </a:p>
        </p:txBody>
      </p:sp>
      <p:sp>
        <p:nvSpPr>
          <p:cNvPr id="66" name="TekstSylinder 65">
            <a:extLst>
              <a:ext uri="{FF2B5EF4-FFF2-40B4-BE49-F238E27FC236}">
                <a16:creationId xmlns:a16="http://schemas.microsoft.com/office/drawing/2014/main" id="{DC425AAF-0FAC-487C-AF50-4FC8676B9B12}"/>
              </a:ext>
            </a:extLst>
          </p:cNvPr>
          <p:cNvSpPr txBox="1"/>
          <p:nvPr/>
        </p:nvSpPr>
        <p:spPr>
          <a:xfrm>
            <a:off x="1559003" y="7109215"/>
            <a:ext cx="3331596" cy="369332"/>
          </a:xfrm>
          <a:prstGeom prst="rect">
            <a:avLst/>
          </a:prstGeom>
          <a:solidFill>
            <a:schemeClr val="bg1"/>
          </a:solidFill>
        </p:spPr>
        <p:txBody>
          <a:bodyPr wrap="square" rtlCol="0">
            <a:spAutoFit/>
          </a:bodyPr>
          <a:lstStyle/>
          <a:p>
            <a:pPr algn="ctr"/>
            <a:r>
              <a:rPr lang="nb-NO" sz="1800" dirty="0">
                <a:solidFill>
                  <a:schemeClr val="tx2"/>
                </a:solidFill>
              </a:rPr>
              <a:t>260 000 kr</a:t>
            </a:r>
          </a:p>
        </p:txBody>
      </p:sp>
      <p:sp>
        <p:nvSpPr>
          <p:cNvPr id="67" name="TekstSylinder 66">
            <a:extLst>
              <a:ext uri="{FF2B5EF4-FFF2-40B4-BE49-F238E27FC236}">
                <a16:creationId xmlns:a16="http://schemas.microsoft.com/office/drawing/2014/main" id="{76F6CEC1-9759-493B-BB6B-AD81CFBB320F}"/>
              </a:ext>
            </a:extLst>
          </p:cNvPr>
          <p:cNvSpPr txBox="1"/>
          <p:nvPr/>
        </p:nvSpPr>
        <p:spPr>
          <a:xfrm>
            <a:off x="1737343" y="7191678"/>
            <a:ext cx="2988000" cy="648000"/>
          </a:xfrm>
          <a:prstGeom prst="rect">
            <a:avLst/>
          </a:prstGeom>
          <a:solidFill>
            <a:schemeClr val="bg1"/>
          </a:solidFill>
        </p:spPr>
        <p:txBody>
          <a:bodyPr wrap="square" rtlCol="0" anchor="ctr">
            <a:spAutoFit/>
          </a:bodyPr>
          <a:lstStyle/>
          <a:p>
            <a:pPr algn="ctr"/>
            <a:r>
              <a:rPr lang="nb-NO" dirty="0">
                <a:solidFill>
                  <a:schemeClr val="tx2"/>
                </a:solidFill>
              </a:rPr>
              <a:t>130 000 kr</a:t>
            </a:r>
          </a:p>
        </p:txBody>
      </p:sp>
      <p:sp>
        <p:nvSpPr>
          <p:cNvPr id="68" name="TekstSylinder 67">
            <a:extLst>
              <a:ext uri="{FF2B5EF4-FFF2-40B4-BE49-F238E27FC236}">
                <a16:creationId xmlns:a16="http://schemas.microsoft.com/office/drawing/2014/main" id="{87370E3A-951A-4694-AD9F-AFD87DCBC29D}"/>
              </a:ext>
            </a:extLst>
          </p:cNvPr>
          <p:cNvSpPr txBox="1"/>
          <p:nvPr/>
        </p:nvSpPr>
        <p:spPr>
          <a:xfrm>
            <a:off x="6159478" y="6372859"/>
            <a:ext cx="803082" cy="769441"/>
          </a:xfrm>
          <a:prstGeom prst="rect">
            <a:avLst/>
          </a:prstGeom>
          <a:noFill/>
        </p:spPr>
        <p:txBody>
          <a:bodyPr wrap="square" rtlCol="0">
            <a:spAutoFit/>
          </a:bodyPr>
          <a:lstStyle/>
          <a:p>
            <a:pPr algn="ctr"/>
            <a:r>
              <a:rPr lang="nb-NO" sz="4400" dirty="0">
                <a:solidFill>
                  <a:schemeClr val="tx2"/>
                </a:solidFill>
              </a:rPr>
              <a:t>= </a:t>
            </a:r>
          </a:p>
        </p:txBody>
      </p:sp>
      <p:sp>
        <p:nvSpPr>
          <p:cNvPr id="69" name="TekstSylinder 68">
            <a:extLst>
              <a:ext uri="{FF2B5EF4-FFF2-40B4-BE49-F238E27FC236}">
                <a16:creationId xmlns:a16="http://schemas.microsoft.com/office/drawing/2014/main" id="{AA15A194-8EF2-4A4D-B221-629B5BBC607A}"/>
              </a:ext>
            </a:extLst>
          </p:cNvPr>
          <p:cNvSpPr txBox="1"/>
          <p:nvPr/>
        </p:nvSpPr>
        <p:spPr>
          <a:xfrm>
            <a:off x="7294914" y="6346215"/>
            <a:ext cx="2902226" cy="769441"/>
          </a:xfrm>
          <a:prstGeom prst="rect">
            <a:avLst/>
          </a:prstGeom>
          <a:noFill/>
        </p:spPr>
        <p:txBody>
          <a:bodyPr wrap="square" rtlCol="0">
            <a:spAutoFit/>
          </a:bodyPr>
          <a:lstStyle/>
          <a:p>
            <a:r>
              <a:rPr lang="nb-NO" sz="4400" b="1" u="sng" dirty="0">
                <a:solidFill>
                  <a:schemeClr val="tx2"/>
                </a:solidFill>
              </a:rPr>
              <a:t>1,25</a:t>
            </a:r>
          </a:p>
        </p:txBody>
      </p:sp>
    </p:spTree>
    <p:extLst>
      <p:ext uri="{BB962C8B-B14F-4D97-AF65-F5344CB8AC3E}">
        <p14:creationId xmlns:p14="http://schemas.microsoft.com/office/powerpoint/2010/main" val="39744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3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animBg="1"/>
      <p:bldP spid="28" grpId="0" animBg="1"/>
      <p:bldP spid="29" grpId="0" animBg="1"/>
      <p:bldP spid="64" grpId="0" animBg="1"/>
      <p:bldP spid="65" grpId="0" animBg="1"/>
      <p:bldP spid="66" grpId="0" animBg="1"/>
      <p:bldP spid="67" grpId="0" animBg="1"/>
      <p:bldP spid="68" grpId="0"/>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22</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Eksempel</a:t>
            </a:r>
            <a:r>
              <a:rPr lang="en-GB" dirty="0"/>
              <a:t> </a:t>
            </a:r>
            <a:r>
              <a:rPr lang="en-GB" dirty="0" err="1"/>
              <a:t>på</a:t>
            </a:r>
            <a:r>
              <a:rPr lang="en-GB" dirty="0"/>
              <a:t> å </a:t>
            </a:r>
            <a:r>
              <a:rPr lang="en-GB" dirty="0" err="1"/>
              <a:t>beregne</a:t>
            </a:r>
            <a:r>
              <a:rPr lang="en-GB" dirty="0"/>
              <a:t> </a:t>
            </a:r>
            <a:r>
              <a:rPr lang="en-GB" dirty="0" err="1"/>
              <a:t>normalomsetning</a:t>
            </a:r>
            <a:endParaRPr lang="en-GB" dirty="0"/>
          </a:p>
        </p:txBody>
      </p:sp>
      <p:graphicFrame>
        <p:nvGraphicFramePr>
          <p:cNvPr id="2" name="Tabell 6">
            <a:extLst>
              <a:ext uri="{FF2B5EF4-FFF2-40B4-BE49-F238E27FC236}">
                <a16:creationId xmlns:a16="http://schemas.microsoft.com/office/drawing/2014/main" id="{65A6824A-C905-4B00-884B-F185454D5ACC}"/>
              </a:ext>
            </a:extLst>
          </p:cNvPr>
          <p:cNvGraphicFramePr>
            <a:graphicFrameLocks noGrp="1"/>
          </p:cNvGraphicFramePr>
          <p:nvPr>
            <p:extLst>
              <p:ext uri="{D42A27DB-BD31-4B8C-83A1-F6EECF244321}">
                <p14:modId xmlns:p14="http://schemas.microsoft.com/office/powerpoint/2010/main" val="2179039028"/>
              </p:ext>
            </p:extLst>
          </p:nvPr>
        </p:nvGraphicFramePr>
        <p:xfrm>
          <a:off x="890888" y="3963638"/>
          <a:ext cx="7361276" cy="1197776"/>
        </p:xfrm>
        <a:graphic>
          <a:graphicData uri="http://schemas.openxmlformats.org/drawingml/2006/table">
            <a:tbl>
              <a:tblPr firstRow="1" bandRow="1">
                <a:tableStyleId>{5940675A-B579-460E-94D1-54222C63F5DA}</a:tableStyleId>
              </a:tblPr>
              <a:tblGrid>
                <a:gridCol w="1840319">
                  <a:extLst>
                    <a:ext uri="{9D8B030D-6E8A-4147-A177-3AD203B41FA5}">
                      <a16:colId xmlns:a16="http://schemas.microsoft.com/office/drawing/2014/main" val="3809254927"/>
                    </a:ext>
                  </a:extLst>
                </a:gridCol>
                <a:gridCol w="1840319">
                  <a:extLst>
                    <a:ext uri="{9D8B030D-6E8A-4147-A177-3AD203B41FA5}">
                      <a16:colId xmlns:a16="http://schemas.microsoft.com/office/drawing/2014/main" val="2561360900"/>
                    </a:ext>
                  </a:extLst>
                </a:gridCol>
                <a:gridCol w="1840319">
                  <a:extLst>
                    <a:ext uri="{9D8B030D-6E8A-4147-A177-3AD203B41FA5}">
                      <a16:colId xmlns:a16="http://schemas.microsoft.com/office/drawing/2014/main" val="2480204832"/>
                    </a:ext>
                  </a:extLst>
                </a:gridCol>
                <a:gridCol w="1840319">
                  <a:extLst>
                    <a:ext uri="{9D8B030D-6E8A-4147-A177-3AD203B41FA5}">
                      <a16:colId xmlns:a16="http://schemas.microsoft.com/office/drawing/2014/main" val="2395476401"/>
                    </a:ext>
                  </a:extLst>
                </a:gridCol>
              </a:tblGrid>
              <a:tr h="244047">
                <a:tc>
                  <a:txBody>
                    <a:bodyPr/>
                    <a:lstStyle/>
                    <a:p>
                      <a:endParaRPr lang="nb-NO" sz="2400" dirty="0">
                        <a:solidFill>
                          <a:schemeClr val="tx2"/>
                        </a:solidFill>
                      </a:endParaRP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Januar</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Februar</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Juli</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325958"/>
                  </a:ext>
                </a:extLst>
              </a:tr>
              <a:tr h="369736">
                <a:tc>
                  <a:txBody>
                    <a:bodyPr/>
                    <a:lstStyle/>
                    <a:p>
                      <a:r>
                        <a:rPr lang="nb-NO" sz="1800" b="1" dirty="0">
                          <a:solidFill>
                            <a:schemeClr val="tx2"/>
                          </a:solidFill>
                        </a:rPr>
                        <a:t>2019</a:t>
                      </a: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2923532"/>
                  </a:ext>
                </a:extLst>
              </a:tr>
              <a:tr h="370840">
                <a:tc>
                  <a:txBody>
                    <a:bodyPr/>
                    <a:lstStyle/>
                    <a:p>
                      <a:r>
                        <a:rPr lang="nb-NO" sz="1800" b="1" dirty="0">
                          <a:solidFill>
                            <a:schemeClr val="tx2"/>
                          </a:solidFill>
                        </a:rPr>
                        <a:t>2020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9884899"/>
                  </a:ext>
                </a:extLst>
              </a:tr>
            </a:tbl>
          </a:graphicData>
        </a:graphic>
      </p:graphicFrame>
      <p:sp>
        <p:nvSpPr>
          <p:cNvPr id="41" name="TekstSylinder 40">
            <a:extLst>
              <a:ext uri="{FF2B5EF4-FFF2-40B4-BE49-F238E27FC236}">
                <a16:creationId xmlns:a16="http://schemas.microsoft.com/office/drawing/2014/main" id="{EB2F6D51-10B7-4311-B9E0-8D60CF5D0F20}"/>
              </a:ext>
            </a:extLst>
          </p:cNvPr>
          <p:cNvSpPr txBox="1"/>
          <p:nvPr/>
        </p:nvSpPr>
        <p:spPr>
          <a:xfrm>
            <a:off x="3013069" y="4794107"/>
            <a:ext cx="1388703" cy="373775"/>
          </a:xfrm>
          <a:prstGeom prst="rect">
            <a:avLst/>
          </a:prstGeom>
          <a:solidFill>
            <a:schemeClr val="bg1"/>
          </a:solidFill>
        </p:spPr>
        <p:txBody>
          <a:bodyPr wrap="square" rtlCol="0">
            <a:spAutoFit/>
          </a:bodyPr>
          <a:lstStyle/>
          <a:p>
            <a:pPr algn="ctr"/>
            <a:r>
              <a:rPr lang="nb-NO" sz="1800" dirty="0">
                <a:solidFill>
                  <a:schemeClr val="tx2"/>
                </a:solidFill>
              </a:rPr>
              <a:t>150 000 kr</a:t>
            </a:r>
          </a:p>
        </p:txBody>
      </p:sp>
      <p:sp>
        <p:nvSpPr>
          <p:cNvPr id="42" name="TekstSylinder 41">
            <a:extLst>
              <a:ext uri="{FF2B5EF4-FFF2-40B4-BE49-F238E27FC236}">
                <a16:creationId xmlns:a16="http://schemas.microsoft.com/office/drawing/2014/main" id="{0675DEF4-01A1-4C73-9229-9ADE80402144}"/>
              </a:ext>
            </a:extLst>
          </p:cNvPr>
          <p:cNvSpPr txBox="1"/>
          <p:nvPr/>
        </p:nvSpPr>
        <p:spPr>
          <a:xfrm>
            <a:off x="4909362" y="4794107"/>
            <a:ext cx="1388703" cy="373775"/>
          </a:xfrm>
          <a:prstGeom prst="rect">
            <a:avLst/>
          </a:prstGeom>
          <a:solidFill>
            <a:schemeClr val="bg1"/>
          </a:solidFill>
        </p:spPr>
        <p:txBody>
          <a:bodyPr wrap="square" rtlCol="0">
            <a:spAutoFit/>
          </a:bodyPr>
          <a:lstStyle/>
          <a:p>
            <a:pPr algn="ctr"/>
            <a:r>
              <a:rPr lang="nb-NO" sz="1800" dirty="0">
                <a:solidFill>
                  <a:schemeClr val="tx2"/>
                </a:solidFill>
              </a:rPr>
              <a:t>175 000 kr</a:t>
            </a:r>
          </a:p>
        </p:txBody>
      </p:sp>
      <p:sp>
        <p:nvSpPr>
          <p:cNvPr id="43" name="TekstSylinder 42">
            <a:extLst>
              <a:ext uri="{FF2B5EF4-FFF2-40B4-BE49-F238E27FC236}">
                <a16:creationId xmlns:a16="http://schemas.microsoft.com/office/drawing/2014/main" id="{B33B2CC9-3581-42C6-8E4D-D012C8AB1B32}"/>
              </a:ext>
            </a:extLst>
          </p:cNvPr>
          <p:cNvSpPr txBox="1"/>
          <p:nvPr/>
        </p:nvSpPr>
        <p:spPr>
          <a:xfrm>
            <a:off x="3013205" y="4444498"/>
            <a:ext cx="1388703" cy="373775"/>
          </a:xfrm>
          <a:prstGeom prst="rect">
            <a:avLst/>
          </a:prstGeom>
          <a:solidFill>
            <a:schemeClr val="bg1"/>
          </a:solidFill>
        </p:spPr>
        <p:txBody>
          <a:bodyPr wrap="square" rtlCol="0">
            <a:spAutoFit/>
          </a:bodyPr>
          <a:lstStyle/>
          <a:p>
            <a:pPr algn="ctr"/>
            <a:r>
              <a:rPr lang="nb-NO" sz="1800" dirty="0">
                <a:solidFill>
                  <a:schemeClr val="tx2"/>
                </a:solidFill>
              </a:rPr>
              <a:t>125 000 kr</a:t>
            </a:r>
          </a:p>
        </p:txBody>
      </p:sp>
      <p:sp>
        <p:nvSpPr>
          <p:cNvPr id="44" name="TekstSylinder 43">
            <a:extLst>
              <a:ext uri="{FF2B5EF4-FFF2-40B4-BE49-F238E27FC236}">
                <a16:creationId xmlns:a16="http://schemas.microsoft.com/office/drawing/2014/main" id="{7A0AD147-3A38-45D3-96CF-9F3A912BC002}"/>
              </a:ext>
            </a:extLst>
          </p:cNvPr>
          <p:cNvSpPr txBox="1"/>
          <p:nvPr/>
        </p:nvSpPr>
        <p:spPr>
          <a:xfrm>
            <a:off x="4908410" y="4444498"/>
            <a:ext cx="1388703" cy="373775"/>
          </a:xfrm>
          <a:prstGeom prst="rect">
            <a:avLst/>
          </a:prstGeom>
          <a:solidFill>
            <a:schemeClr val="bg1"/>
          </a:solidFill>
        </p:spPr>
        <p:txBody>
          <a:bodyPr wrap="square" rtlCol="0">
            <a:spAutoFit/>
          </a:bodyPr>
          <a:lstStyle/>
          <a:p>
            <a:pPr algn="ctr"/>
            <a:r>
              <a:rPr lang="nb-NO" sz="1800" dirty="0">
                <a:solidFill>
                  <a:schemeClr val="tx2"/>
                </a:solidFill>
              </a:rPr>
              <a:t>135 000 kr</a:t>
            </a:r>
          </a:p>
        </p:txBody>
      </p:sp>
      <p:sp>
        <p:nvSpPr>
          <p:cNvPr id="38" name="TekstSylinder 37">
            <a:extLst>
              <a:ext uri="{FF2B5EF4-FFF2-40B4-BE49-F238E27FC236}">
                <a16:creationId xmlns:a16="http://schemas.microsoft.com/office/drawing/2014/main" id="{2C43F214-3D48-462D-BB84-06B67EA3933A}"/>
              </a:ext>
            </a:extLst>
          </p:cNvPr>
          <p:cNvSpPr txBox="1"/>
          <p:nvPr/>
        </p:nvSpPr>
        <p:spPr>
          <a:xfrm>
            <a:off x="6803615" y="4465568"/>
            <a:ext cx="1388703" cy="373775"/>
          </a:xfrm>
          <a:prstGeom prst="rect">
            <a:avLst/>
          </a:prstGeom>
          <a:solidFill>
            <a:schemeClr val="bg1"/>
          </a:solidFill>
        </p:spPr>
        <p:txBody>
          <a:bodyPr wrap="square" rtlCol="0">
            <a:spAutoFit/>
          </a:bodyPr>
          <a:lstStyle/>
          <a:p>
            <a:pPr algn="ctr"/>
            <a:r>
              <a:rPr lang="nb-NO" sz="1800" dirty="0">
                <a:solidFill>
                  <a:schemeClr val="tx2"/>
                </a:solidFill>
              </a:rPr>
              <a:t>150 000 kr</a:t>
            </a:r>
          </a:p>
        </p:txBody>
      </p:sp>
      <p:sp>
        <p:nvSpPr>
          <p:cNvPr id="39" name="TekstSylinder 38">
            <a:extLst>
              <a:ext uri="{FF2B5EF4-FFF2-40B4-BE49-F238E27FC236}">
                <a16:creationId xmlns:a16="http://schemas.microsoft.com/office/drawing/2014/main" id="{86D8526F-D165-45E7-AB21-6D028CDC0F6A}"/>
              </a:ext>
            </a:extLst>
          </p:cNvPr>
          <p:cNvSpPr txBox="1"/>
          <p:nvPr/>
        </p:nvSpPr>
        <p:spPr>
          <a:xfrm>
            <a:off x="7857310" y="6916174"/>
            <a:ext cx="803082" cy="769441"/>
          </a:xfrm>
          <a:prstGeom prst="rect">
            <a:avLst/>
          </a:prstGeom>
          <a:noFill/>
        </p:spPr>
        <p:txBody>
          <a:bodyPr wrap="square" rtlCol="0">
            <a:spAutoFit/>
          </a:bodyPr>
          <a:lstStyle/>
          <a:p>
            <a:pPr algn="ctr"/>
            <a:r>
              <a:rPr lang="nb-NO" sz="3600" dirty="0">
                <a:solidFill>
                  <a:schemeClr val="tx2"/>
                </a:solidFill>
              </a:rPr>
              <a:t>=</a:t>
            </a:r>
            <a:r>
              <a:rPr lang="nb-NO" sz="4400" dirty="0">
                <a:solidFill>
                  <a:schemeClr val="tx2"/>
                </a:solidFill>
              </a:rPr>
              <a:t> </a:t>
            </a:r>
          </a:p>
        </p:txBody>
      </p:sp>
      <p:sp>
        <p:nvSpPr>
          <p:cNvPr id="40" name="TekstSylinder 39">
            <a:extLst>
              <a:ext uri="{FF2B5EF4-FFF2-40B4-BE49-F238E27FC236}">
                <a16:creationId xmlns:a16="http://schemas.microsoft.com/office/drawing/2014/main" id="{857E7AA3-347C-4ABB-84D7-4F3F1C6D1D86}"/>
              </a:ext>
            </a:extLst>
          </p:cNvPr>
          <p:cNvSpPr txBox="1"/>
          <p:nvPr/>
        </p:nvSpPr>
        <p:spPr>
          <a:xfrm>
            <a:off x="102079" y="7135079"/>
            <a:ext cx="5313645"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Omsetning i samme måned 2019</a:t>
            </a:r>
          </a:p>
        </p:txBody>
      </p:sp>
      <p:sp>
        <p:nvSpPr>
          <p:cNvPr id="46" name="TekstSylinder 45">
            <a:extLst>
              <a:ext uri="{FF2B5EF4-FFF2-40B4-BE49-F238E27FC236}">
                <a16:creationId xmlns:a16="http://schemas.microsoft.com/office/drawing/2014/main" id="{A83101D5-88C3-4DA8-B1D5-C786EEDB8C0A}"/>
              </a:ext>
            </a:extLst>
          </p:cNvPr>
          <p:cNvSpPr txBox="1"/>
          <p:nvPr/>
        </p:nvSpPr>
        <p:spPr>
          <a:xfrm>
            <a:off x="4604688" y="6838245"/>
            <a:ext cx="803082" cy="769441"/>
          </a:xfrm>
          <a:prstGeom prst="rect">
            <a:avLst/>
          </a:prstGeom>
          <a:noFill/>
        </p:spPr>
        <p:txBody>
          <a:bodyPr wrap="square" rtlCol="0">
            <a:spAutoFit/>
          </a:bodyPr>
          <a:lstStyle/>
          <a:p>
            <a:pPr algn="ctr"/>
            <a:r>
              <a:rPr lang="nb-NO" sz="3200" dirty="0">
                <a:solidFill>
                  <a:schemeClr val="tx2"/>
                </a:solidFill>
              </a:rPr>
              <a:t>x</a:t>
            </a:r>
            <a:r>
              <a:rPr lang="nb-NO" sz="4400" dirty="0">
                <a:solidFill>
                  <a:schemeClr val="tx2"/>
                </a:solidFill>
              </a:rPr>
              <a:t> </a:t>
            </a:r>
          </a:p>
        </p:txBody>
      </p:sp>
      <p:sp>
        <p:nvSpPr>
          <p:cNvPr id="47" name="TekstSylinder 46">
            <a:extLst>
              <a:ext uri="{FF2B5EF4-FFF2-40B4-BE49-F238E27FC236}">
                <a16:creationId xmlns:a16="http://schemas.microsoft.com/office/drawing/2014/main" id="{2FF4F3B3-D2A6-4B43-857B-DB3E03BDA0F2}"/>
              </a:ext>
            </a:extLst>
          </p:cNvPr>
          <p:cNvSpPr txBox="1"/>
          <p:nvPr/>
        </p:nvSpPr>
        <p:spPr>
          <a:xfrm>
            <a:off x="5191821" y="7123287"/>
            <a:ext cx="3067030"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Omsetningsutvikling</a:t>
            </a:r>
          </a:p>
        </p:txBody>
      </p:sp>
      <p:sp>
        <p:nvSpPr>
          <p:cNvPr id="48" name="TekstSylinder 47">
            <a:extLst>
              <a:ext uri="{FF2B5EF4-FFF2-40B4-BE49-F238E27FC236}">
                <a16:creationId xmlns:a16="http://schemas.microsoft.com/office/drawing/2014/main" id="{8B3E342F-99F1-4BA1-9D52-2EAD4D1718D6}"/>
              </a:ext>
            </a:extLst>
          </p:cNvPr>
          <p:cNvSpPr txBox="1"/>
          <p:nvPr/>
        </p:nvSpPr>
        <p:spPr>
          <a:xfrm>
            <a:off x="8770043" y="7104305"/>
            <a:ext cx="4093880" cy="461665"/>
          </a:xfrm>
          <a:prstGeom prst="rect">
            <a:avLst/>
          </a:prstGeom>
          <a:noFill/>
        </p:spPr>
        <p:txBody>
          <a:bodyPr wrap="square" rtlCol="0">
            <a:spAutoFit/>
          </a:bodyPr>
          <a:lstStyle/>
          <a:p>
            <a:r>
              <a:rPr lang="nb-NO" sz="2400" b="1" i="1" dirty="0">
                <a:solidFill>
                  <a:schemeClr val="tx2"/>
                </a:solidFill>
                <a:latin typeface="Calibri" panose="020F0502020204030204" pitchFamily="34" charset="0"/>
                <a:cs typeface="Calibri" panose="020F0502020204030204" pitchFamily="34" charset="0"/>
              </a:rPr>
              <a:t>Beregnet normalomsetning</a:t>
            </a:r>
          </a:p>
        </p:txBody>
      </p:sp>
      <p:sp>
        <p:nvSpPr>
          <p:cNvPr id="50" name="TekstSylinder 49">
            <a:extLst>
              <a:ext uri="{FF2B5EF4-FFF2-40B4-BE49-F238E27FC236}">
                <a16:creationId xmlns:a16="http://schemas.microsoft.com/office/drawing/2014/main" id="{26DB54E1-CE49-4A8F-A444-3A30E122AC54}"/>
              </a:ext>
            </a:extLst>
          </p:cNvPr>
          <p:cNvSpPr txBox="1"/>
          <p:nvPr/>
        </p:nvSpPr>
        <p:spPr>
          <a:xfrm>
            <a:off x="-304770" y="5452725"/>
            <a:ext cx="3518572" cy="400110"/>
          </a:xfrm>
          <a:prstGeom prst="rect">
            <a:avLst/>
          </a:prstGeom>
          <a:noFill/>
        </p:spPr>
        <p:txBody>
          <a:bodyPr wrap="square" rtlCol="0">
            <a:spAutoFit/>
          </a:bodyPr>
          <a:lstStyle/>
          <a:p>
            <a:pPr algn="r"/>
            <a:r>
              <a:rPr lang="nb-NO" sz="2000" i="1" dirty="0">
                <a:solidFill>
                  <a:schemeClr val="tx2"/>
                </a:solidFill>
                <a:latin typeface="Calibri" panose="020F0502020204030204" pitchFamily="34" charset="0"/>
                <a:cs typeface="Calibri" panose="020F0502020204030204" pitchFamily="34" charset="0"/>
              </a:rPr>
              <a:t>Omsetningsutvikling: </a:t>
            </a:r>
            <a:endParaRPr lang="nb-NO" sz="1800" i="1" dirty="0">
              <a:solidFill>
                <a:schemeClr val="tx2"/>
              </a:solidFill>
              <a:latin typeface="Calibri" panose="020F0502020204030204" pitchFamily="34" charset="0"/>
              <a:cs typeface="Calibri" panose="020F0502020204030204" pitchFamily="34" charset="0"/>
            </a:endParaRPr>
          </a:p>
        </p:txBody>
      </p:sp>
      <p:sp>
        <p:nvSpPr>
          <p:cNvPr id="51" name="TekstSylinder 50">
            <a:extLst>
              <a:ext uri="{FF2B5EF4-FFF2-40B4-BE49-F238E27FC236}">
                <a16:creationId xmlns:a16="http://schemas.microsoft.com/office/drawing/2014/main" id="{74FB0256-455C-42F8-AB2D-3301FF3C7C69}"/>
              </a:ext>
            </a:extLst>
          </p:cNvPr>
          <p:cNvSpPr txBox="1"/>
          <p:nvPr/>
        </p:nvSpPr>
        <p:spPr>
          <a:xfrm>
            <a:off x="3182826" y="5454007"/>
            <a:ext cx="1388703" cy="400110"/>
          </a:xfrm>
          <a:prstGeom prst="rect">
            <a:avLst/>
          </a:prstGeom>
          <a:solidFill>
            <a:schemeClr val="bg1"/>
          </a:solidFill>
        </p:spPr>
        <p:txBody>
          <a:bodyPr wrap="square" rtlCol="0">
            <a:spAutoFit/>
          </a:bodyPr>
          <a:lstStyle/>
          <a:p>
            <a:r>
              <a:rPr lang="nb-NO" sz="2000" b="1" i="1" dirty="0">
                <a:solidFill>
                  <a:schemeClr val="tx2"/>
                </a:solidFill>
              </a:rPr>
              <a:t>1,25</a:t>
            </a:r>
          </a:p>
        </p:txBody>
      </p:sp>
      <p:sp>
        <p:nvSpPr>
          <p:cNvPr id="52" name="TekstSylinder 51">
            <a:extLst>
              <a:ext uri="{FF2B5EF4-FFF2-40B4-BE49-F238E27FC236}">
                <a16:creationId xmlns:a16="http://schemas.microsoft.com/office/drawing/2014/main" id="{5A0A1AB3-04CA-4D25-8CC2-FA752D3005C7}"/>
              </a:ext>
            </a:extLst>
          </p:cNvPr>
          <p:cNvSpPr txBox="1"/>
          <p:nvPr/>
        </p:nvSpPr>
        <p:spPr>
          <a:xfrm>
            <a:off x="1037500" y="7030957"/>
            <a:ext cx="3644005" cy="584775"/>
          </a:xfrm>
          <a:prstGeom prst="rect">
            <a:avLst/>
          </a:prstGeom>
          <a:solidFill>
            <a:schemeClr val="bg1"/>
          </a:solidFill>
        </p:spPr>
        <p:txBody>
          <a:bodyPr wrap="square" rtlCol="0">
            <a:spAutoFit/>
          </a:bodyPr>
          <a:lstStyle/>
          <a:p>
            <a:pPr algn="ctr"/>
            <a:r>
              <a:rPr lang="nb-NO" sz="3200" dirty="0">
                <a:solidFill>
                  <a:schemeClr val="tx2"/>
                </a:solidFill>
              </a:rPr>
              <a:t>150 000 kr</a:t>
            </a:r>
          </a:p>
        </p:txBody>
      </p:sp>
      <p:cxnSp>
        <p:nvCxnSpPr>
          <p:cNvPr id="53" name="Kobling: buet 52">
            <a:extLst>
              <a:ext uri="{FF2B5EF4-FFF2-40B4-BE49-F238E27FC236}">
                <a16:creationId xmlns:a16="http://schemas.microsoft.com/office/drawing/2014/main" id="{8DDE2A80-03C7-407A-8472-FFDAC4E73AC4}"/>
              </a:ext>
            </a:extLst>
          </p:cNvPr>
          <p:cNvCxnSpPr>
            <a:cxnSpLocks/>
            <a:stCxn id="38" idx="2"/>
            <a:endCxn id="52" idx="0"/>
          </p:cNvCxnSpPr>
          <p:nvPr/>
        </p:nvCxnSpPr>
        <p:spPr>
          <a:xfrm rot="5400000">
            <a:off x="4082925" y="3615915"/>
            <a:ext cx="2191614" cy="4638464"/>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6" name="TekstSylinder 55">
            <a:extLst>
              <a:ext uri="{FF2B5EF4-FFF2-40B4-BE49-F238E27FC236}">
                <a16:creationId xmlns:a16="http://schemas.microsoft.com/office/drawing/2014/main" id="{12DD717A-5558-4177-8F08-B13BA7BD7058}"/>
              </a:ext>
            </a:extLst>
          </p:cNvPr>
          <p:cNvSpPr txBox="1"/>
          <p:nvPr/>
        </p:nvSpPr>
        <p:spPr>
          <a:xfrm>
            <a:off x="5365359" y="7030957"/>
            <a:ext cx="2484000" cy="584775"/>
          </a:xfrm>
          <a:prstGeom prst="rect">
            <a:avLst/>
          </a:prstGeom>
          <a:solidFill>
            <a:schemeClr val="bg1"/>
          </a:solidFill>
        </p:spPr>
        <p:txBody>
          <a:bodyPr wrap="square" rtlCol="0">
            <a:spAutoFit/>
          </a:bodyPr>
          <a:lstStyle/>
          <a:p>
            <a:pPr algn="ctr"/>
            <a:r>
              <a:rPr lang="nb-NO" sz="3200" dirty="0">
                <a:solidFill>
                  <a:schemeClr val="tx2"/>
                </a:solidFill>
              </a:rPr>
              <a:t>1,25</a:t>
            </a:r>
          </a:p>
        </p:txBody>
      </p:sp>
      <p:cxnSp>
        <p:nvCxnSpPr>
          <p:cNvPr id="57" name="Kobling: buet 56">
            <a:extLst>
              <a:ext uri="{FF2B5EF4-FFF2-40B4-BE49-F238E27FC236}">
                <a16:creationId xmlns:a16="http://schemas.microsoft.com/office/drawing/2014/main" id="{924C2C2E-DCEE-4F40-8973-63A4EC0B73B3}"/>
              </a:ext>
            </a:extLst>
          </p:cNvPr>
          <p:cNvCxnSpPr>
            <a:cxnSpLocks/>
            <a:stCxn id="51" idx="2"/>
            <a:endCxn id="56" idx="0"/>
          </p:cNvCxnSpPr>
          <p:nvPr/>
        </p:nvCxnSpPr>
        <p:spPr>
          <a:xfrm rot="16200000" flipH="1">
            <a:off x="4653852" y="5077443"/>
            <a:ext cx="1176837" cy="2730184"/>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8" name="TekstSylinder 57">
            <a:extLst>
              <a:ext uri="{FF2B5EF4-FFF2-40B4-BE49-F238E27FC236}">
                <a16:creationId xmlns:a16="http://schemas.microsoft.com/office/drawing/2014/main" id="{E76E4B96-A5D2-4F82-B763-8B94DCA50068}"/>
              </a:ext>
            </a:extLst>
          </p:cNvPr>
          <p:cNvSpPr txBox="1"/>
          <p:nvPr/>
        </p:nvSpPr>
        <p:spPr>
          <a:xfrm>
            <a:off x="8648726" y="7030957"/>
            <a:ext cx="3780000" cy="584775"/>
          </a:xfrm>
          <a:prstGeom prst="rect">
            <a:avLst/>
          </a:prstGeom>
          <a:solidFill>
            <a:schemeClr val="bg1"/>
          </a:solidFill>
        </p:spPr>
        <p:txBody>
          <a:bodyPr wrap="square" rtlCol="0">
            <a:spAutoFit/>
          </a:bodyPr>
          <a:lstStyle/>
          <a:p>
            <a:pPr algn="ctr"/>
            <a:r>
              <a:rPr lang="nb-NO" sz="3200" b="1" u="sng" dirty="0">
                <a:solidFill>
                  <a:schemeClr val="tx2"/>
                </a:solidFill>
              </a:rPr>
              <a:t>187 500 kr</a:t>
            </a:r>
          </a:p>
        </p:txBody>
      </p:sp>
      <p:sp>
        <p:nvSpPr>
          <p:cNvPr id="27" name="TekstSylinder 26">
            <a:extLst>
              <a:ext uri="{FF2B5EF4-FFF2-40B4-BE49-F238E27FC236}">
                <a16:creationId xmlns:a16="http://schemas.microsoft.com/office/drawing/2014/main" id="{AE73DDF4-F803-41EB-804D-9C1F2014214C}"/>
              </a:ext>
            </a:extLst>
          </p:cNvPr>
          <p:cNvSpPr txBox="1"/>
          <p:nvPr/>
        </p:nvSpPr>
        <p:spPr>
          <a:xfrm>
            <a:off x="773590" y="2614411"/>
            <a:ext cx="15547868" cy="707886"/>
          </a:xfrm>
          <a:prstGeom prst="rect">
            <a:avLst/>
          </a:prstGeom>
          <a:noFill/>
        </p:spPr>
        <p:txBody>
          <a:bodyPr wrap="square" rtlCol="0">
            <a:spAutoFit/>
          </a:bodyPr>
          <a:lstStyle/>
          <a:p>
            <a:r>
              <a:rPr lang="nb-NO" sz="2000" b="1" i="1" u="sng" dirty="0" err="1">
                <a:solidFill>
                  <a:srgbClr val="FF0000"/>
                </a:solidFill>
              </a:rPr>
              <a:t>Beregn</a:t>
            </a:r>
            <a:r>
              <a:rPr lang="nb-NO" sz="2000" b="1" i="1" u="sng" dirty="0">
                <a:solidFill>
                  <a:srgbClr val="FF0000"/>
                </a:solidFill>
              </a:rPr>
              <a:t> normalomsetning </a:t>
            </a:r>
            <a:r>
              <a:rPr lang="nb-NO" sz="2000" i="1" dirty="0">
                <a:solidFill>
                  <a:schemeClr val="tx2"/>
                </a:solidFill>
              </a:rPr>
              <a:t>(omsetning i samme måned som </a:t>
            </a:r>
            <a:r>
              <a:rPr lang="nb-NO" sz="2000" i="1" dirty="0" err="1">
                <a:solidFill>
                  <a:schemeClr val="tx2"/>
                </a:solidFill>
              </a:rPr>
              <a:t>tilskuddsmåneden</a:t>
            </a:r>
            <a:r>
              <a:rPr lang="nb-NO" sz="2000" i="1" dirty="0">
                <a:solidFill>
                  <a:schemeClr val="tx2"/>
                </a:solidFill>
              </a:rPr>
              <a:t> i 2019 justert for omsetningsutviklingen. Eksempel ved søknad for juli.</a:t>
            </a:r>
            <a:endParaRPr lang="nb-NO" sz="2200" b="1" i="1" dirty="0">
              <a:solidFill>
                <a:schemeClr val="tx2"/>
              </a:solidFill>
            </a:endParaRPr>
          </a:p>
        </p:txBody>
      </p:sp>
    </p:spTree>
    <p:extLst>
      <p:ext uri="{BB962C8B-B14F-4D97-AF65-F5344CB8AC3E}">
        <p14:creationId xmlns:p14="http://schemas.microsoft.com/office/powerpoint/2010/main" val="47731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5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6" grpId="0"/>
      <p:bldP spid="47" grpId="0"/>
      <p:bldP spid="48" grpId="0"/>
      <p:bldP spid="52" grpId="0" animBg="1"/>
      <p:bldP spid="56" grpId="0" animBg="1"/>
      <p:bldP spid="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23</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Skattepliktige</a:t>
            </a:r>
            <a:r>
              <a:rPr lang="en-GB" dirty="0"/>
              <a:t> </a:t>
            </a:r>
            <a:r>
              <a:rPr lang="en-GB" dirty="0" err="1"/>
              <a:t>foretak</a:t>
            </a:r>
            <a:endParaRPr lang="en-GB" dirty="0"/>
          </a:p>
        </p:txBody>
      </p:sp>
      <p:sp>
        <p:nvSpPr>
          <p:cNvPr id="17" name="TekstSylinder 16">
            <a:extLst>
              <a:ext uri="{FF2B5EF4-FFF2-40B4-BE49-F238E27FC236}">
                <a16:creationId xmlns:a16="http://schemas.microsoft.com/office/drawing/2014/main" id="{9D0A83F2-D6FD-4728-B78F-6AAC0E9642EB}"/>
              </a:ext>
            </a:extLst>
          </p:cNvPr>
          <p:cNvSpPr txBox="1"/>
          <p:nvPr/>
        </p:nvSpPr>
        <p:spPr>
          <a:xfrm>
            <a:off x="750730" y="2614411"/>
            <a:ext cx="11486142" cy="2123658"/>
          </a:xfrm>
          <a:prstGeom prst="rect">
            <a:avLst/>
          </a:prstGeom>
          <a:noFill/>
        </p:spPr>
        <p:txBody>
          <a:bodyPr wrap="square" rtlCol="0">
            <a:spAutoFit/>
          </a:bodyPr>
          <a:lstStyle/>
          <a:p>
            <a:r>
              <a:rPr lang="nb-NO" sz="2200" b="1" i="1" dirty="0"/>
              <a:t>NB! Begrensningsregel for typetilfelle 1</a:t>
            </a:r>
          </a:p>
          <a:p>
            <a:endParaRPr lang="nb-NO" sz="2200" b="1" i="1" dirty="0">
              <a:solidFill>
                <a:schemeClr val="tx2"/>
              </a:solidFill>
            </a:endParaRPr>
          </a:p>
          <a:p>
            <a:r>
              <a:rPr lang="nb-NO" sz="2200" b="1" i="1" dirty="0">
                <a:solidFill>
                  <a:schemeClr val="tx2"/>
                </a:solidFill>
              </a:rPr>
              <a:t>Beregnet normalomsetning kan ikke settes mer enn fem ganger høyere, eller 20 prosent lavere enn faktisk omsetning i tilsvarende måned i 2019</a:t>
            </a:r>
          </a:p>
          <a:p>
            <a:endParaRPr lang="nb-NO" sz="2200" b="1" i="1" dirty="0">
              <a:solidFill>
                <a:schemeClr val="tx2"/>
              </a:solidFill>
            </a:endParaRPr>
          </a:p>
          <a:p>
            <a:endParaRPr lang="nb-NO" sz="2200" i="1" dirty="0">
              <a:solidFill>
                <a:schemeClr val="tx2"/>
              </a:solidFill>
            </a:endParaRPr>
          </a:p>
        </p:txBody>
      </p:sp>
      <p:grpSp>
        <p:nvGrpSpPr>
          <p:cNvPr id="18" name="Gruppe 17">
            <a:extLst>
              <a:ext uri="{FF2B5EF4-FFF2-40B4-BE49-F238E27FC236}">
                <a16:creationId xmlns:a16="http://schemas.microsoft.com/office/drawing/2014/main" id="{BCB52BFB-48BB-4E8A-B97D-674104F7C3B7}"/>
              </a:ext>
            </a:extLst>
          </p:cNvPr>
          <p:cNvGrpSpPr/>
          <p:nvPr/>
        </p:nvGrpSpPr>
        <p:grpSpPr>
          <a:xfrm>
            <a:off x="-24691" y="5036552"/>
            <a:ext cx="12761847" cy="847370"/>
            <a:chOff x="-103909" y="5036552"/>
            <a:chExt cx="12761847" cy="847370"/>
          </a:xfrm>
        </p:grpSpPr>
        <p:sp>
          <p:nvSpPr>
            <p:cNvPr id="19" name="TekstSylinder 18">
              <a:extLst>
                <a:ext uri="{FF2B5EF4-FFF2-40B4-BE49-F238E27FC236}">
                  <a16:creationId xmlns:a16="http://schemas.microsoft.com/office/drawing/2014/main" id="{E52321D1-1C1E-46F4-B9D0-FD85CE135DEE}"/>
                </a:ext>
              </a:extLst>
            </p:cNvPr>
            <p:cNvSpPr txBox="1"/>
            <p:nvPr/>
          </p:nvSpPr>
          <p:spPr>
            <a:xfrm>
              <a:off x="7651325" y="5114481"/>
              <a:ext cx="803082" cy="769441"/>
            </a:xfrm>
            <a:prstGeom prst="rect">
              <a:avLst/>
            </a:prstGeom>
            <a:noFill/>
          </p:spPr>
          <p:txBody>
            <a:bodyPr wrap="square" rtlCol="0">
              <a:spAutoFit/>
            </a:bodyPr>
            <a:lstStyle/>
            <a:p>
              <a:pPr algn="ctr"/>
              <a:r>
                <a:rPr lang="nb-NO" sz="3600" dirty="0">
                  <a:solidFill>
                    <a:schemeClr val="tx2"/>
                  </a:solidFill>
                </a:rPr>
                <a:t>=</a:t>
              </a:r>
              <a:r>
                <a:rPr lang="nb-NO" sz="4400" dirty="0">
                  <a:solidFill>
                    <a:schemeClr val="tx2"/>
                  </a:solidFill>
                </a:rPr>
                <a:t> </a:t>
              </a:r>
            </a:p>
          </p:txBody>
        </p:sp>
        <p:sp>
          <p:nvSpPr>
            <p:cNvPr id="20" name="TekstSylinder 19">
              <a:extLst>
                <a:ext uri="{FF2B5EF4-FFF2-40B4-BE49-F238E27FC236}">
                  <a16:creationId xmlns:a16="http://schemas.microsoft.com/office/drawing/2014/main" id="{0A7FEE23-3F94-47BB-8863-6AC380D0CE69}"/>
                </a:ext>
              </a:extLst>
            </p:cNvPr>
            <p:cNvSpPr txBox="1"/>
            <p:nvPr/>
          </p:nvSpPr>
          <p:spPr>
            <a:xfrm>
              <a:off x="-103909" y="5310636"/>
              <a:ext cx="5313645"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Omsetning i samme måned 2019</a:t>
              </a:r>
            </a:p>
          </p:txBody>
        </p:sp>
        <p:sp>
          <p:nvSpPr>
            <p:cNvPr id="21" name="TekstSylinder 20">
              <a:extLst>
                <a:ext uri="{FF2B5EF4-FFF2-40B4-BE49-F238E27FC236}">
                  <a16:creationId xmlns:a16="http://schemas.microsoft.com/office/drawing/2014/main" id="{351BDECD-5FD6-480F-AFB3-A66C97F6D46D}"/>
                </a:ext>
              </a:extLst>
            </p:cNvPr>
            <p:cNvSpPr txBox="1"/>
            <p:nvPr/>
          </p:nvSpPr>
          <p:spPr>
            <a:xfrm>
              <a:off x="8564058" y="5279859"/>
              <a:ext cx="4093880" cy="461665"/>
            </a:xfrm>
            <a:prstGeom prst="rect">
              <a:avLst/>
            </a:prstGeom>
            <a:noFill/>
          </p:spPr>
          <p:txBody>
            <a:bodyPr wrap="square" rtlCol="0">
              <a:spAutoFit/>
            </a:bodyPr>
            <a:lstStyle/>
            <a:p>
              <a:r>
                <a:rPr lang="nb-NO" sz="2400" b="1" i="1" dirty="0">
                  <a:solidFill>
                    <a:schemeClr val="tx2"/>
                  </a:solidFill>
                  <a:latin typeface="Calibri" panose="020F0502020204030204" pitchFamily="34" charset="0"/>
                  <a:cs typeface="Calibri" panose="020F0502020204030204" pitchFamily="34" charset="0"/>
                </a:rPr>
                <a:t>Beregnet normalomsetning</a:t>
              </a:r>
            </a:p>
          </p:txBody>
        </p:sp>
        <p:sp>
          <p:nvSpPr>
            <p:cNvPr id="22" name="TekstSylinder 21">
              <a:extLst>
                <a:ext uri="{FF2B5EF4-FFF2-40B4-BE49-F238E27FC236}">
                  <a16:creationId xmlns:a16="http://schemas.microsoft.com/office/drawing/2014/main" id="{A87AE8B9-D67E-4509-8805-6E07FA980987}"/>
                </a:ext>
              </a:extLst>
            </p:cNvPr>
            <p:cNvSpPr txBox="1"/>
            <p:nvPr/>
          </p:nvSpPr>
          <p:spPr>
            <a:xfrm>
              <a:off x="4785068" y="5310636"/>
              <a:ext cx="3067030"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Omsetningsutvikling</a:t>
              </a:r>
            </a:p>
          </p:txBody>
        </p:sp>
        <p:sp>
          <p:nvSpPr>
            <p:cNvPr id="24" name="TekstSylinder 23">
              <a:extLst>
                <a:ext uri="{FF2B5EF4-FFF2-40B4-BE49-F238E27FC236}">
                  <a16:creationId xmlns:a16="http://schemas.microsoft.com/office/drawing/2014/main" id="{5024F9CD-B4CB-4038-ABA4-C7DA098DD286}"/>
                </a:ext>
              </a:extLst>
            </p:cNvPr>
            <p:cNvSpPr txBox="1"/>
            <p:nvPr/>
          </p:nvSpPr>
          <p:spPr>
            <a:xfrm>
              <a:off x="4345437" y="5036552"/>
              <a:ext cx="803082" cy="769441"/>
            </a:xfrm>
            <a:prstGeom prst="rect">
              <a:avLst/>
            </a:prstGeom>
            <a:noFill/>
          </p:spPr>
          <p:txBody>
            <a:bodyPr wrap="square" rtlCol="0">
              <a:spAutoFit/>
            </a:bodyPr>
            <a:lstStyle/>
            <a:p>
              <a:pPr algn="ctr"/>
              <a:r>
                <a:rPr lang="nb-NO" sz="3200" dirty="0">
                  <a:solidFill>
                    <a:schemeClr val="tx2"/>
                  </a:solidFill>
                </a:rPr>
                <a:t>x</a:t>
              </a:r>
              <a:r>
                <a:rPr lang="nb-NO" sz="4400" dirty="0">
                  <a:solidFill>
                    <a:schemeClr val="tx2"/>
                  </a:solidFill>
                </a:rPr>
                <a:t> </a:t>
              </a:r>
            </a:p>
          </p:txBody>
        </p:sp>
      </p:grpSp>
      <p:grpSp>
        <p:nvGrpSpPr>
          <p:cNvPr id="25" name="Gruppe 24">
            <a:extLst>
              <a:ext uri="{FF2B5EF4-FFF2-40B4-BE49-F238E27FC236}">
                <a16:creationId xmlns:a16="http://schemas.microsoft.com/office/drawing/2014/main" id="{268E4339-6E64-4645-A9D7-BCF2298F5B20}"/>
              </a:ext>
            </a:extLst>
          </p:cNvPr>
          <p:cNvGrpSpPr/>
          <p:nvPr/>
        </p:nvGrpSpPr>
        <p:grpSpPr>
          <a:xfrm>
            <a:off x="3759031" y="6725764"/>
            <a:ext cx="5313645" cy="1000275"/>
            <a:chOff x="3679812" y="6725761"/>
            <a:chExt cx="5313645" cy="1000275"/>
          </a:xfrm>
        </p:grpSpPr>
        <p:sp>
          <p:nvSpPr>
            <p:cNvPr id="26" name="TekstSylinder 25">
              <a:extLst>
                <a:ext uri="{FF2B5EF4-FFF2-40B4-BE49-F238E27FC236}">
                  <a16:creationId xmlns:a16="http://schemas.microsoft.com/office/drawing/2014/main" id="{7EE76866-6259-4877-85F5-829E71072F0E}"/>
                </a:ext>
              </a:extLst>
            </p:cNvPr>
            <p:cNvSpPr txBox="1"/>
            <p:nvPr/>
          </p:nvSpPr>
          <p:spPr>
            <a:xfrm>
              <a:off x="3679812" y="6725761"/>
              <a:ext cx="5313645"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Snitt omsetning i  januar og februar  2020</a:t>
              </a:r>
            </a:p>
          </p:txBody>
        </p:sp>
        <p:cxnSp>
          <p:nvCxnSpPr>
            <p:cNvPr id="27" name="Rett linje 26">
              <a:extLst>
                <a:ext uri="{FF2B5EF4-FFF2-40B4-BE49-F238E27FC236}">
                  <a16:creationId xmlns:a16="http://schemas.microsoft.com/office/drawing/2014/main" id="{BACF04AA-1B4B-4CAF-93A4-F1F1188F5038}"/>
                </a:ext>
              </a:extLst>
            </p:cNvPr>
            <p:cNvCxnSpPr/>
            <p:nvPr/>
          </p:nvCxnSpPr>
          <p:spPr>
            <a:xfrm>
              <a:off x="3906634" y="7239897"/>
              <a:ext cx="4860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kstSylinder 27">
              <a:extLst>
                <a:ext uri="{FF2B5EF4-FFF2-40B4-BE49-F238E27FC236}">
                  <a16:creationId xmlns:a16="http://schemas.microsoft.com/office/drawing/2014/main" id="{F772A1FA-4CC5-438E-A11E-96E41D8277D2}"/>
                </a:ext>
              </a:extLst>
            </p:cNvPr>
            <p:cNvSpPr txBox="1"/>
            <p:nvPr/>
          </p:nvSpPr>
          <p:spPr>
            <a:xfrm>
              <a:off x="3763301" y="7325926"/>
              <a:ext cx="5146667"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Snitt omsetning i januar og februar 2019</a:t>
              </a:r>
            </a:p>
          </p:txBody>
        </p:sp>
      </p:grpSp>
      <p:sp>
        <p:nvSpPr>
          <p:cNvPr id="40" name="TekstSylinder 39">
            <a:extLst>
              <a:ext uri="{FF2B5EF4-FFF2-40B4-BE49-F238E27FC236}">
                <a16:creationId xmlns:a16="http://schemas.microsoft.com/office/drawing/2014/main" id="{EFD897D3-144E-484F-BDE6-C7D094404CE4}"/>
              </a:ext>
            </a:extLst>
          </p:cNvPr>
          <p:cNvSpPr txBox="1"/>
          <p:nvPr/>
        </p:nvSpPr>
        <p:spPr>
          <a:xfrm>
            <a:off x="746787" y="5269802"/>
            <a:ext cx="3731132" cy="461665"/>
          </a:xfrm>
          <a:prstGeom prst="rect">
            <a:avLst/>
          </a:prstGeom>
          <a:solidFill>
            <a:schemeClr val="bg1"/>
          </a:solidFill>
        </p:spPr>
        <p:txBody>
          <a:bodyPr wrap="square" rtlCol="0">
            <a:spAutoFit/>
          </a:bodyPr>
          <a:lstStyle/>
          <a:p>
            <a:pPr algn="ctr"/>
            <a:r>
              <a:rPr lang="nb-NO" sz="2400" dirty="0">
                <a:solidFill>
                  <a:schemeClr val="tx2"/>
                </a:solidFill>
              </a:rPr>
              <a:t>100 000 kr</a:t>
            </a:r>
          </a:p>
        </p:txBody>
      </p:sp>
      <p:sp>
        <p:nvSpPr>
          <p:cNvPr id="41" name="TekstSylinder 40">
            <a:extLst>
              <a:ext uri="{FF2B5EF4-FFF2-40B4-BE49-F238E27FC236}">
                <a16:creationId xmlns:a16="http://schemas.microsoft.com/office/drawing/2014/main" id="{5B3145E8-F9D7-4745-A873-C7D5035433F3}"/>
              </a:ext>
            </a:extLst>
          </p:cNvPr>
          <p:cNvSpPr txBox="1"/>
          <p:nvPr/>
        </p:nvSpPr>
        <p:spPr>
          <a:xfrm>
            <a:off x="4529647" y="5269801"/>
            <a:ext cx="3007712" cy="461665"/>
          </a:xfrm>
          <a:prstGeom prst="rect">
            <a:avLst/>
          </a:prstGeom>
          <a:solidFill>
            <a:schemeClr val="bg1"/>
          </a:solidFill>
        </p:spPr>
        <p:txBody>
          <a:bodyPr wrap="square" rtlCol="0">
            <a:spAutoFit/>
          </a:bodyPr>
          <a:lstStyle/>
          <a:p>
            <a:pPr algn="ctr"/>
            <a:endParaRPr lang="nb-NO" sz="2400" dirty="0">
              <a:solidFill>
                <a:schemeClr val="tx2"/>
              </a:solidFill>
            </a:endParaRPr>
          </a:p>
        </p:txBody>
      </p:sp>
      <p:sp>
        <p:nvSpPr>
          <p:cNvPr id="42" name="TekstSylinder 41">
            <a:extLst>
              <a:ext uri="{FF2B5EF4-FFF2-40B4-BE49-F238E27FC236}">
                <a16:creationId xmlns:a16="http://schemas.microsoft.com/office/drawing/2014/main" id="{464C8830-6655-4B0D-8BAA-94D83CD1C29A}"/>
              </a:ext>
            </a:extLst>
          </p:cNvPr>
          <p:cNvSpPr txBox="1"/>
          <p:nvPr/>
        </p:nvSpPr>
        <p:spPr>
          <a:xfrm>
            <a:off x="8643015" y="5265519"/>
            <a:ext cx="3731132" cy="461665"/>
          </a:xfrm>
          <a:prstGeom prst="rect">
            <a:avLst/>
          </a:prstGeom>
          <a:solidFill>
            <a:schemeClr val="bg1"/>
          </a:solidFill>
        </p:spPr>
        <p:txBody>
          <a:bodyPr wrap="square" rtlCol="0">
            <a:spAutoFit/>
          </a:bodyPr>
          <a:lstStyle/>
          <a:p>
            <a:pPr algn="ctr"/>
            <a:r>
              <a:rPr lang="nb-NO" sz="2400" b="1" u="sng" dirty="0">
                <a:solidFill>
                  <a:schemeClr val="tx2"/>
                </a:solidFill>
              </a:rPr>
              <a:t>100 000 kr</a:t>
            </a:r>
          </a:p>
        </p:txBody>
      </p:sp>
      <p:sp>
        <p:nvSpPr>
          <p:cNvPr id="43" name="TekstSylinder 42">
            <a:extLst>
              <a:ext uri="{FF2B5EF4-FFF2-40B4-BE49-F238E27FC236}">
                <a16:creationId xmlns:a16="http://schemas.microsoft.com/office/drawing/2014/main" id="{F04104A6-BB7C-45BD-A0E4-DC6117ADCF51}"/>
              </a:ext>
            </a:extLst>
          </p:cNvPr>
          <p:cNvSpPr txBox="1"/>
          <p:nvPr/>
        </p:nvSpPr>
        <p:spPr>
          <a:xfrm>
            <a:off x="4864284" y="5309656"/>
            <a:ext cx="3067030"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Omsetningsutvikling</a:t>
            </a:r>
          </a:p>
        </p:txBody>
      </p:sp>
      <p:sp>
        <p:nvSpPr>
          <p:cNvPr id="44" name="TekstSylinder 43">
            <a:extLst>
              <a:ext uri="{FF2B5EF4-FFF2-40B4-BE49-F238E27FC236}">
                <a16:creationId xmlns:a16="http://schemas.microsoft.com/office/drawing/2014/main" id="{44EB37D7-A333-454A-8C27-F4635D18B3EF}"/>
              </a:ext>
            </a:extLst>
          </p:cNvPr>
          <p:cNvSpPr txBox="1"/>
          <p:nvPr/>
        </p:nvSpPr>
        <p:spPr>
          <a:xfrm>
            <a:off x="4424653" y="5036555"/>
            <a:ext cx="803082" cy="769441"/>
          </a:xfrm>
          <a:prstGeom prst="rect">
            <a:avLst/>
          </a:prstGeom>
          <a:noFill/>
        </p:spPr>
        <p:txBody>
          <a:bodyPr wrap="square" rtlCol="0">
            <a:spAutoFit/>
          </a:bodyPr>
          <a:lstStyle/>
          <a:p>
            <a:pPr algn="ctr"/>
            <a:r>
              <a:rPr lang="nb-NO" sz="3200" dirty="0">
                <a:solidFill>
                  <a:schemeClr val="tx2"/>
                </a:solidFill>
              </a:rPr>
              <a:t>x</a:t>
            </a:r>
            <a:r>
              <a:rPr lang="nb-NO" sz="4400" dirty="0">
                <a:solidFill>
                  <a:schemeClr val="tx2"/>
                </a:solidFill>
              </a:rPr>
              <a:t> </a:t>
            </a:r>
          </a:p>
        </p:txBody>
      </p:sp>
      <p:sp>
        <p:nvSpPr>
          <p:cNvPr id="45" name="TekstSylinder 44">
            <a:extLst>
              <a:ext uri="{FF2B5EF4-FFF2-40B4-BE49-F238E27FC236}">
                <a16:creationId xmlns:a16="http://schemas.microsoft.com/office/drawing/2014/main" id="{FC369706-1FE8-42BA-8079-E93F712C1D58}"/>
              </a:ext>
            </a:extLst>
          </p:cNvPr>
          <p:cNvSpPr txBox="1"/>
          <p:nvPr/>
        </p:nvSpPr>
        <p:spPr>
          <a:xfrm>
            <a:off x="3946484" y="6745125"/>
            <a:ext cx="5088407" cy="369332"/>
          </a:xfrm>
          <a:prstGeom prst="rect">
            <a:avLst/>
          </a:prstGeom>
          <a:solidFill>
            <a:schemeClr val="bg1"/>
          </a:solidFill>
        </p:spPr>
        <p:txBody>
          <a:bodyPr wrap="square" rtlCol="0">
            <a:spAutoFit/>
          </a:bodyPr>
          <a:lstStyle/>
          <a:p>
            <a:pPr algn="ctr"/>
            <a:r>
              <a:rPr lang="nb-NO" sz="1800" i="1" dirty="0">
                <a:solidFill>
                  <a:schemeClr val="tx2"/>
                </a:solidFill>
              </a:rPr>
              <a:t>100 000</a:t>
            </a:r>
          </a:p>
        </p:txBody>
      </p:sp>
      <p:sp>
        <p:nvSpPr>
          <p:cNvPr id="46" name="TekstSylinder 45">
            <a:extLst>
              <a:ext uri="{FF2B5EF4-FFF2-40B4-BE49-F238E27FC236}">
                <a16:creationId xmlns:a16="http://schemas.microsoft.com/office/drawing/2014/main" id="{C1DA3DBF-D5E5-4013-AFEA-9512CE3A225E}"/>
              </a:ext>
            </a:extLst>
          </p:cNvPr>
          <p:cNvSpPr txBox="1"/>
          <p:nvPr/>
        </p:nvSpPr>
        <p:spPr>
          <a:xfrm>
            <a:off x="3946483" y="7349823"/>
            <a:ext cx="5088407" cy="369332"/>
          </a:xfrm>
          <a:prstGeom prst="rect">
            <a:avLst/>
          </a:prstGeom>
          <a:solidFill>
            <a:schemeClr val="bg1"/>
          </a:solidFill>
        </p:spPr>
        <p:txBody>
          <a:bodyPr wrap="square" rtlCol="0">
            <a:spAutoFit/>
          </a:bodyPr>
          <a:lstStyle/>
          <a:p>
            <a:pPr algn="ctr"/>
            <a:r>
              <a:rPr lang="nb-NO" sz="1800" i="1" dirty="0">
                <a:solidFill>
                  <a:schemeClr val="tx2"/>
                </a:solidFill>
              </a:rPr>
              <a:t>100 000</a:t>
            </a:r>
          </a:p>
        </p:txBody>
      </p:sp>
      <p:sp>
        <p:nvSpPr>
          <p:cNvPr id="47" name="TekstSylinder 46">
            <a:extLst>
              <a:ext uri="{FF2B5EF4-FFF2-40B4-BE49-F238E27FC236}">
                <a16:creationId xmlns:a16="http://schemas.microsoft.com/office/drawing/2014/main" id="{1A79A43A-7CCD-48C0-9417-1278AFE3F8A0}"/>
              </a:ext>
            </a:extLst>
          </p:cNvPr>
          <p:cNvSpPr txBox="1"/>
          <p:nvPr/>
        </p:nvSpPr>
        <p:spPr>
          <a:xfrm>
            <a:off x="8910539" y="6810687"/>
            <a:ext cx="803082" cy="769441"/>
          </a:xfrm>
          <a:prstGeom prst="rect">
            <a:avLst/>
          </a:prstGeom>
          <a:noFill/>
        </p:spPr>
        <p:txBody>
          <a:bodyPr wrap="square" rtlCol="0">
            <a:spAutoFit/>
          </a:bodyPr>
          <a:lstStyle/>
          <a:p>
            <a:pPr algn="ctr"/>
            <a:r>
              <a:rPr lang="nb-NO" sz="3600" dirty="0">
                <a:solidFill>
                  <a:schemeClr val="tx2"/>
                </a:solidFill>
              </a:rPr>
              <a:t>=</a:t>
            </a:r>
            <a:r>
              <a:rPr lang="nb-NO" sz="4400" dirty="0">
                <a:solidFill>
                  <a:schemeClr val="tx2"/>
                </a:solidFill>
              </a:rPr>
              <a:t> </a:t>
            </a:r>
          </a:p>
        </p:txBody>
      </p:sp>
      <p:sp>
        <p:nvSpPr>
          <p:cNvPr id="48" name="TekstSylinder 47">
            <a:extLst>
              <a:ext uri="{FF2B5EF4-FFF2-40B4-BE49-F238E27FC236}">
                <a16:creationId xmlns:a16="http://schemas.microsoft.com/office/drawing/2014/main" id="{20B69060-5A00-4583-BAFE-B6A63D30B4AC}"/>
              </a:ext>
            </a:extLst>
          </p:cNvPr>
          <p:cNvSpPr txBox="1"/>
          <p:nvPr/>
        </p:nvSpPr>
        <p:spPr>
          <a:xfrm>
            <a:off x="9421478" y="6988047"/>
            <a:ext cx="1672580" cy="461665"/>
          </a:xfrm>
          <a:prstGeom prst="rect">
            <a:avLst/>
          </a:prstGeom>
          <a:solidFill>
            <a:schemeClr val="bg1"/>
          </a:solidFill>
        </p:spPr>
        <p:txBody>
          <a:bodyPr wrap="square" rtlCol="0">
            <a:spAutoFit/>
          </a:bodyPr>
          <a:lstStyle/>
          <a:p>
            <a:pPr algn="ctr"/>
            <a:r>
              <a:rPr lang="nb-NO" sz="2400" dirty="0">
                <a:solidFill>
                  <a:schemeClr val="tx2"/>
                </a:solidFill>
              </a:rPr>
              <a:t>1</a:t>
            </a:r>
          </a:p>
        </p:txBody>
      </p:sp>
      <p:cxnSp>
        <p:nvCxnSpPr>
          <p:cNvPr id="49" name="Kobling: buet 48">
            <a:extLst>
              <a:ext uri="{FF2B5EF4-FFF2-40B4-BE49-F238E27FC236}">
                <a16:creationId xmlns:a16="http://schemas.microsoft.com/office/drawing/2014/main" id="{F010853F-B419-4827-BCBF-C80E74505A70}"/>
              </a:ext>
            </a:extLst>
          </p:cNvPr>
          <p:cNvCxnSpPr>
            <a:cxnSpLocks/>
            <a:stCxn id="48" idx="0"/>
            <a:endCxn id="50" idx="2"/>
          </p:cNvCxnSpPr>
          <p:nvPr/>
        </p:nvCxnSpPr>
        <p:spPr>
          <a:xfrm rot="16200000" flipV="1">
            <a:off x="7692883" y="4423161"/>
            <a:ext cx="1254550" cy="3875221"/>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TekstSylinder 49">
            <a:extLst>
              <a:ext uri="{FF2B5EF4-FFF2-40B4-BE49-F238E27FC236}">
                <a16:creationId xmlns:a16="http://schemas.microsoft.com/office/drawing/2014/main" id="{031B3B03-2AE2-4B24-94A9-E2D41E2E1A84}"/>
              </a:ext>
            </a:extLst>
          </p:cNvPr>
          <p:cNvSpPr txBox="1"/>
          <p:nvPr/>
        </p:nvSpPr>
        <p:spPr>
          <a:xfrm>
            <a:off x="5238003" y="5271832"/>
            <a:ext cx="2289093" cy="461665"/>
          </a:xfrm>
          <a:prstGeom prst="rect">
            <a:avLst/>
          </a:prstGeom>
          <a:solidFill>
            <a:schemeClr val="bg1"/>
          </a:solidFill>
        </p:spPr>
        <p:txBody>
          <a:bodyPr wrap="square" rtlCol="0">
            <a:spAutoFit/>
          </a:bodyPr>
          <a:lstStyle/>
          <a:p>
            <a:pPr algn="ctr"/>
            <a:r>
              <a:rPr lang="nb-NO" sz="2400" dirty="0">
                <a:solidFill>
                  <a:schemeClr val="tx2"/>
                </a:solidFill>
              </a:rPr>
              <a:t>1</a:t>
            </a:r>
          </a:p>
        </p:txBody>
      </p:sp>
      <p:sp>
        <p:nvSpPr>
          <p:cNvPr id="56" name="Rektangel 55">
            <a:extLst>
              <a:ext uri="{FF2B5EF4-FFF2-40B4-BE49-F238E27FC236}">
                <a16:creationId xmlns:a16="http://schemas.microsoft.com/office/drawing/2014/main" id="{5180CE0B-9AEC-403D-BAD0-B4A28E0DA77F}"/>
              </a:ext>
            </a:extLst>
          </p:cNvPr>
          <p:cNvSpPr/>
          <p:nvPr/>
        </p:nvSpPr>
        <p:spPr>
          <a:xfrm>
            <a:off x="5623589" y="5015535"/>
            <a:ext cx="1562804" cy="209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7" name="Rektangel 56">
            <a:extLst>
              <a:ext uri="{FF2B5EF4-FFF2-40B4-BE49-F238E27FC236}">
                <a16:creationId xmlns:a16="http://schemas.microsoft.com/office/drawing/2014/main" id="{EDFC4128-AF26-4BCF-A08E-D0244DA97E4D}"/>
              </a:ext>
            </a:extLst>
          </p:cNvPr>
          <p:cNvSpPr/>
          <p:nvPr/>
        </p:nvSpPr>
        <p:spPr>
          <a:xfrm>
            <a:off x="9524324" y="4883951"/>
            <a:ext cx="1808337" cy="2512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9" name="TekstSylinder 58">
            <a:extLst>
              <a:ext uri="{FF2B5EF4-FFF2-40B4-BE49-F238E27FC236}">
                <a16:creationId xmlns:a16="http://schemas.microsoft.com/office/drawing/2014/main" id="{054B188C-9573-4132-A714-B614E8226DC1}"/>
              </a:ext>
            </a:extLst>
          </p:cNvPr>
          <p:cNvSpPr txBox="1"/>
          <p:nvPr/>
        </p:nvSpPr>
        <p:spPr>
          <a:xfrm>
            <a:off x="4004294" y="6792425"/>
            <a:ext cx="5088407" cy="369332"/>
          </a:xfrm>
          <a:prstGeom prst="rect">
            <a:avLst/>
          </a:prstGeom>
          <a:solidFill>
            <a:schemeClr val="bg1"/>
          </a:solidFill>
        </p:spPr>
        <p:txBody>
          <a:bodyPr wrap="square" rtlCol="0">
            <a:spAutoFit/>
          </a:bodyPr>
          <a:lstStyle/>
          <a:p>
            <a:pPr algn="ctr"/>
            <a:r>
              <a:rPr lang="nb-NO" sz="1800" i="1" dirty="0">
                <a:solidFill>
                  <a:schemeClr val="tx2"/>
                </a:solidFill>
              </a:rPr>
              <a:t>500 000</a:t>
            </a:r>
          </a:p>
        </p:txBody>
      </p:sp>
      <p:sp>
        <p:nvSpPr>
          <p:cNvPr id="60" name="TekstSylinder 59">
            <a:extLst>
              <a:ext uri="{FF2B5EF4-FFF2-40B4-BE49-F238E27FC236}">
                <a16:creationId xmlns:a16="http://schemas.microsoft.com/office/drawing/2014/main" id="{CDA7B834-C62D-4EFB-8F8D-6BAD822C2927}"/>
              </a:ext>
            </a:extLst>
          </p:cNvPr>
          <p:cNvSpPr txBox="1"/>
          <p:nvPr/>
        </p:nvSpPr>
        <p:spPr>
          <a:xfrm>
            <a:off x="9440832" y="6980839"/>
            <a:ext cx="1672580" cy="461665"/>
          </a:xfrm>
          <a:prstGeom prst="rect">
            <a:avLst/>
          </a:prstGeom>
          <a:solidFill>
            <a:schemeClr val="bg1"/>
          </a:solidFill>
        </p:spPr>
        <p:txBody>
          <a:bodyPr wrap="square" rtlCol="0">
            <a:spAutoFit/>
          </a:bodyPr>
          <a:lstStyle/>
          <a:p>
            <a:pPr algn="ctr"/>
            <a:r>
              <a:rPr lang="nb-NO" sz="2400" dirty="0">
                <a:solidFill>
                  <a:schemeClr val="tx2"/>
                </a:solidFill>
              </a:rPr>
              <a:t>5</a:t>
            </a:r>
          </a:p>
        </p:txBody>
      </p:sp>
      <p:cxnSp>
        <p:nvCxnSpPr>
          <p:cNvPr id="61" name="Kobling: buet 60">
            <a:extLst>
              <a:ext uri="{FF2B5EF4-FFF2-40B4-BE49-F238E27FC236}">
                <a16:creationId xmlns:a16="http://schemas.microsoft.com/office/drawing/2014/main" id="{A17D3457-4614-4C7A-91EB-08069FF036ED}"/>
              </a:ext>
            </a:extLst>
          </p:cNvPr>
          <p:cNvCxnSpPr>
            <a:cxnSpLocks/>
            <a:stCxn id="60" idx="0"/>
            <a:endCxn id="63" idx="2"/>
          </p:cNvCxnSpPr>
          <p:nvPr/>
        </p:nvCxnSpPr>
        <p:spPr>
          <a:xfrm rot="16200000" flipV="1">
            <a:off x="7769691" y="4473404"/>
            <a:ext cx="1217445" cy="3797425"/>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3" name="TekstSylinder 62">
            <a:extLst>
              <a:ext uri="{FF2B5EF4-FFF2-40B4-BE49-F238E27FC236}">
                <a16:creationId xmlns:a16="http://schemas.microsoft.com/office/drawing/2014/main" id="{E13EAA95-3467-42C4-A74E-907DD05D7181}"/>
              </a:ext>
            </a:extLst>
          </p:cNvPr>
          <p:cNvSpPr txBox="1"/>
          <p:nvPr/>
        </p:nvSpPr>
        <p:spPr>
          <a:xfrm>
            <a:off x="5203826" y="5301729"/>
            <a:ext cx="2551747" cy="461665"/>
          </a:xfrm>
          <a:prstGeom prst="rect">
            <a:avLst/>
          </a:prstGeom>
          <a:solidFill>
            <a:schemeClr val="bg1"/>
          </a:solidFill>
        </p:spPr>
        <p:txBody>
          <a:bodyPr wrap="square" rtlCol="0">
            <a:spAutoFit/>
          </a:bodyPr>
          <a:lstStyle/>
          <a:p>
            <a:pPr algn="ctr"/>
            <a:r>
              <a:rPr lang="nb-NO" sz="2400" dirty="0">
                <a:solidFill>
                  <a:schemeClr val="tx2"/>
                </a:solidFill>
              </a:rPr>
              <a:t>5</a:t>
            </a:r>
          </a:p>
        </p:txBody>
      </p:sp>
      <p:sp>
        <p:nvSpPr>
          <p:cNvPr id="65" name="TekstSylinder 64">
            <a:extLst>
              <a:ext uri="{FF2B5EF4-FFF2-40B4-BE49-F238E27FC236}">
                <a16:creationId xmlns:a16="http://schemas.microsoft.com/office/drawing/2014/main" id="{A4425E78-E703-458C-ADD6-42485E6F02FC}"/>
              </a:ext>
            </a:extLst>
          </p:cNvPr>
          <p:cNvSpPr txBox="1"/>
          <p:nvPr/>
        </p:nvSpPr>
        <p:spPr>
          <a:xfrm>
            <a:off x="8474091" y="5269801"/>
            <a:ext cx="3731132" cy="461665"/>
          </a:xfrm>
          <a:prstGeom prst="rect">
            <a:avLst/>
          </a:prstGeom>
          <a:solidFill>
            <a:schemeClr val="bg1"/>
          </a:solidFill>
        </p:spPr>
        <p:txBody>
          <a:bodyPr wrap="square" rtlCol="0">
            <a:spAutoFit/>
          </a:bodyPr>
          <a:lstStyle/>
          <a:p>
            <a:pPr algn="ctr"/>
            <a:r>
              <a:rPr lang="nb-NO" sz="2400" b="1" u="sng" dirty="0">
                <a:solidFill>
                  <a:schemeClr val="tx2"/>
                </a:solidFill>
              </a:rPr>
              <a:t>500 000 kr</a:t>
            </a:r>
          </a:p>
        </p:txBody>
      </p:sp>
      <p:sp>
        <p:nvSpPr>
          <p:cNvPr id="66" name="Rektangel 65">
            <a:extLst>
              <a:ext uri="{FF2B5EF4-FFF2-40B4-BE49-F238E27FC236}">
                <a16:creationId xmlns:a16="http://schemas.microsoft.com/office/drawing/2014/main" id="{19A7ACAB-3542-41F8-92C3-71D9C31F5907}"/>
              </a:ext>
            </a:extLst>
          </p:cNvPr>
          <p:cNvSpPr/>
          <p:nvPr/>
        </p:nvSpPr>
        <p:spPr>
          <a:xfrm>
            <a:off x="5618337" y="5094365"/>
            <a:ext cx="1562804" cy="209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7" name="Rektangel 66">
            <a:extLst>
              <a:ext uri="{FF2B5EF4-FFF2-40B4-BE49-F238E27FC236}">
                <a16:creationId xmlns:a16="http://schemas.microsoft.com/office/drawing/2014/main" id="{7000F357-587B-49A5-A278-C64383141B6D}"/>
              </a:ext>
            </a:extLst>
          </p:cNvPr>
          <p:cNvSpPr/>
          <p:nvPr/>
        </p:nvSpPr>
        <p:spPr>
          <a:xfrm>
            <a:off x="9519072" y="4962781"/>
            <a:ext cx="1808337" cy="2512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8" name="TekstSylinder 67">
            <a:extLst>
              <a:ext uri="{FF2B5EF4-FFF2-40B4-BE49-F238E27FC236}">
                <a16:creationId xmlns:a16="http://schemas.microsoft.com/office/drawing/2014/main" id="{0BE4FAD4-45C7-4B4A-8173-31B1FA95610D}"/>
              </a:ext>
            </a:extLst>
          </p:cNvPr>
          <p:cNvSpPr txBox="1"/>
          <p:nvPr/>
        </p:nvSpPr>
        <p:spPr>
          <a:xfrm>
            <a:off x="4025314" y="6792425"/>
            <a:ext cx="5088407" cy="369332"/>
          </a:xfrm>
          <a:prstGeom prst="rect">
            <a:avLst/>
          </a:prstGeom>
          <a:solidFill>
            <a:schemeClr val="bg1"/>
          </a:solidFill>
        </p:spPr>
        <p:txBody>
          <a:bodyPr wrap="square" rtlCol="0">
            <a:spAutoFit/>
          </a:bodyPr>
          <a:lstStyle/>
          <a:p>
            <a:pPr algn="ctr"/>
            <a:r>
              <a:rPr lang="nb-NO" sz="1800" i="1" dirty="0">
                <a:solidFill>
                  <a:schemeClr val="tx2"/>
                </a:solidFill>
              </a:rPr>
              <a:t>80 000</a:t>
            </a:r>
          </a:p>
        </p:txBody>
      </p:sp>
      <p:sp>
        <p:nvSpPr>
          <p:cNvPr id="69" name="TekstSylinder 68">
            <a:extLst>
              <a:ext uri="{FF2B5EF4-FFF2-40B4-BE49-F238E27FC236}">
                <a16:creationId xmlns:a16="http://schemas.microsoft.com/office/drawing/2014/main" id="{F2E4E738-10D5-4ACF-986A-DCA6C4375008}"/>
              </a:ext>
            </a:extLst>
          </p:cNvPr>
          <p:cNvSpPr txBox="1"/>
          <p:nvPr/>
        </p:nvSpPr>
        <p:spPr>
          <a:xfrm>
            <a:off x="9608816" y="6995911"/>
            <a:ext cx="1485245" cy="461665"/>
          </a:xfrm>
          <a:prstGeom prst="rect">
            <a:avLst/>
          </a:prstGeom>
          <a:solidFill>
            <a:schemeClr val="bg1"/>
          </a:solidFill>
        </p:spPr>
        <p:txBody>
          <a:bodyPr wrap="square" rtlCol="0">
            <a:spAutoFit/>
          </a:bodyPr>
          <a:lstStyle/>
          <a:p>
            <a:pPr algn="ctr"/>
            <a:r>
              <a:rPr lang="nb-NO" sz="2400" dirty="0">
                <a:solidFill>
                  <a:schemeClr val="tx2"/>
                </a:solidFill>
              </a:rPr>
              <a:t>0,8</a:t>
            </a:r>
          </a:p>
        </p:txBody>
      </p:sp>
      <p:cxnSp>
        <p:nvCxnSpPr>
          <p:cNvPr id="70" name="Kobling: buet 69">
            <a:extLst>
              <a:ext uri="{FF2B5EF4-FFF2-40B4-BE49-F238E27FC236}">
                <a16:creationId xmlns:a16="http://schemas.microsoft.com/office/drawing/2014/main" id="{035C6A95-496A-4639-A3BE-DDF2814F19FE}"/>
              </a:ext>
            </a:extLst>
          </p:cNvPr>
          <p:cNvCxnSpPr>
            <a:cxnSpLocks/>
            <a:stCxn id="69" idx="0"/>
            <a:endCxn id="72" idx="2"/>
          </p:cNvCxnSpPr>
          <p:nvPr/>
        </p:nvCxnSpPr>
        <p:spPr>
          <a:xfrm rot="16200000" flipV="1">
            <a:off x="7675764" y="4320233"/>
            <a:ext cx="1233533" cy="4117818"/>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2" name="TekstSylinder 71">
            <a:extLst>
              <a:ext uri="{FF2B5EF4-FFF2-40B4-BE49-F238E27FC236}">
                <a16:creationId xmlns:a16="http://schemas.microsoft.com/office/drawing/2014/main" id="{A0DF91A8-B9F3-498E-9B8A-8FB62FF46A23}"/>
              </a:ext>
            </a:extLst>
          </p:cNvPr>
          <p:cNvSpPr txBox="1"/>
          <p:nvPr/>
        </p:nvSpPr>
        <p:spPr>
          <a:xfrm>
            <a:off x="5490998" y="5300713"/>
            <a:ext cx="1485245" cy="461665"/>
          </a:xfrm>
          <a:prstGeom prst="rect">
            <a:avLst/>
          </a:prstGeom>
          <a:solidFill>
            <a:schemeClr val="bg1"/>
          </a:solidFill>
        </p:spPr>
        <p:txBody>
          <a:bodyPr wrap="square" rtlCol="0">
            <a:spAutoFit/>
          </a:bodyPr>
          <a:lstStyle/>
          <a:p>
            <a:pPr algn="ctr"/>
            <a:r>
              <a:rPr lang="nb-NO" sz="2400" dirty="0">
                <a:solidFill>
                  <a:schemeClr val="tx2"/>
                </a:solidFill>
              </a:rPr>
              <a:t>0,8</a:t>
            </a:r>
          </a:p>
        </p:txBody>
      </p:sp>
      <p:sp>
        <p:nvSpPr>
          <p:cNvPr id="74" name="TekstSylinder 73">
            <a:extLst>
              <a:ext uri="{FF2B5EF4-FFF2-40B4-BE49-F238E27FC236}">
                <a16:creationId xmlns:a16="http://schemas.microsoft.com/office/drawing/2014/main" id="{790DA9A3-5793-4B08-B19C-6A00A7F8367F}"/>
              </a:ext>
            </a:extLst>
          </p:cNvPr>
          <p:cNvSpPr txBox="1"/>
          <p:nvPr/>
        </p:nvSpPr>
        <p:spPr>
          <a:xfrm>
            <a:off x="8594961" y="5306591"/>
            <a:ext cx="3731132" cy="461665"/>
          </a:xfrm>
          <a:prstGeom prst="rect">
            <a:avLst/>
          </a:prstGeom>
          <a:solidFill>
            <a:schemeClr val="bg1"/>
          </a:solidFill>
        </p:spPr>
        <p:txBody>
          <a:bodyPr wrap="square" rtlCol="0">
            <a:spAutoFit/>
          </a:bodyPr>
          <a:lstStyle/>
          <a:p>
            <a:pPr algn="ctr"/>
            <a:r>
              <a:rPr lang="nb-NO" sz="2400" b="1" u="sng" dirty="0">
                <a:solidFill>
                  <a:schemeClr val="tx2"/>
                </a:solidFill>
              </a:rPr>
              <a:t>80 000 kr</a:t>
            </a:r>
          </a:p>
        </p:txBody>
      </p:sp>
      <p:sp>
        <p:nvSpPr>
          <p:cNvPr id="75" name="TekstSylinder 74">
            <a:extLst>
              <a:ext uri="{FF2B5EF4-FFF2-40B4-BE49-F238E27FC236}">
                <a16:creationId xmlns:a16="http://schemas.microsoft.com/office/drawing/2014/main" id="{6ED5BFF0-8DE3-4E9D-A451-19CBBCDC533D}"/>
              </a:ext>
            </a:extLst>
          </p:cNvPr>
          <p:cNvSpPr txBox="1"/>
          <p:nvPr/>
        </p:nvSpPr>
        <p:spPr>
          <a:xfrm>
            <a:off x="753792" y="2614410"/>
            <a:ext cx="15156768" cy="5509200"/>
          </a:xfrm>
          <a:prstGeom prst="rect">
            <a:avLst/>
          </a:prstGeom>
          <a:solidFill>
            <a:schemeClr val="bg1"/>
          </a:solidFill>
        </p:spPr>
        <p:txBody>
          <a:bodyPr wrap="square" rtlCol="0">
            <a:spAutoFit/>
          </a:bodyPr>
          <a:lstStyle/>
          <a:p>
            <a:r>
              <a:rPr lang="nb-NO" sz="2200" b="1" i="1" dirty="0"/>
              <a:t>Begrensningsregelen omskrevet</a:t>
            </a:r>
          </a:p>
          <a:p>
            <a:endParaRPr lang="nb-NO" sz="2200" b="1" i="1" dirty="0">
              <a:solidFill>
                <a:schemeClr val="tx2"/>
              </a:solidFill>
            </a:endParaRPr>
          </a:p>
          <a:p>
            <a:r>
              <a:rPr lang="nb-NO" sz="2200" i="1" dirty="0">
                <a:solidFill>
                  <a:schemeClr val="tx2"/>
                </a:solidFill>
              </a:rPr>
              <a:t>Det settes begrensninger på hvor mye omsetningen kan endre seg fra 2019 til 2020.</a:t>
            </a:r>
          </a:p>
          <a:p>
            <a:endParaRPr lang="nb-NO" sz="2200" i="1" dirty="0">
              <a:solidFill>
                <a:schemeClr val="tx2"/>
              </a:solidFill>
            </a:endParaRPr>
          </a:p>
          <a:p>
            <a:r>
              <a:rPr lang="nb-NO" sz="2200" i="1" dirty="0">
                <a:solidFill>
                  <a:schemeClr val="tx2"/>
                </a:solidFill>
              </a:rPr>
              <a:t>Gjennomsnitt av omsetning i januar og februar 2020 må utgjøre et mellom 80 og 500 prosent av gjennomsnittlig omsetning i januar og februar 2019.</a:t>
            </a:r>
          </a:p>
          <a:p>
            <a:endParaRPr lang="nb-NO" sz="2200" i="1" dirty="0">
              <a:solidFill>
                <a:schemeClr val="tx2"/>
              </a:solidFill>
            </a:endParaRPr>
          </a:p>
          <a:p>
            <a:endParaRPr lang="nb-NO" sz="2200" i="1" dirty="0">
              <a:solidFill>
                <a:schemeClr val="tx2"/>
              </a:solidFill>
            </a:endParaRPr>
          </a:p>
          <a:p>
            <a:endParaRPr lang="nb-NO" sz="2200" i="1" dirty="0">
              <a:solidFill>
                <a:schemeClr val="tx2"/>
              </a:solidFill>
            </a:endParaRPr>
          </a:p>
          <a:p>
            <a:endParaRPr lang="nb-NO" sz="2200" i="1" dirty="0">
              <a:solidFill>
                <a:schemeClr val="tx2"/>
              </a:solidFill>
            </a:endParaRPr>
          </a:p>
          <a:p>
            <a:endParaRPr lang="nb-NO" sz="2200" i="1" dirty="0">
              <a:solidFill>
                <a:schemeClr val="tx2"/>
              </a:solidFill>
            </a:endParaRPr>
          </a:p>
          <a:p>
            <a:endParaRPr lang="nb-NO" sz="2200" i="1" dirty="0">
              <a:solidFill>
                <a:schemeClr val="tx2"/>
              </a:solidFill>
            </a:endParaRPr>
          </a:p>
          <a:p>
            <a:endParaRPr lang="nb-NO" sz="2200" i="1" dirty="0">
              <a:solidFill>
                <a:schemeClr val="tx2"/>
              </a:solidFill>
            </a:endParaRPr>
          </a:p>
          <a:p>
            <a:endParaRPr lang="nb-NO" sz="2200" i="1" dirty="0">
              <a:solidFill>
                <a:schemeClr val="tx2"/>
              </a:solidFill>
            </a:endParaRPr>
          </a:p>
          <a:p>
            <a:endParaRPr lang="nb-NO" sz="2200" i="1" dirty="0">
              <a:solidFill>
                <a:schemeClr val="tx2"/>
              </a:solidFill>
            </a:endParaRPr>
          </a:p>
          <a:p>
            <a:endParaRPr lang="nb-NO" sz="2200" i="1" dirty="0">
              <a:solidFill>
                <a:schemeClr val="tx2"/>
              </a:solidFill>
            </a:endParaRPr>
          </a:p>
        </p:txBody>
      </p:sp>
    </p:spTree>
    <p:extLst>
      <p:ext uri="{BB962C8B-B14F-4D97-AF65-F5344CB8AC3E}">
        <p14:creationId xmlns:p14="http://schemas.microsoft.com/office/powerpoint/2010/main" val="61355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4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61"/>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7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p:bldP spid="44" grpId="0"/>
      <p:bldP spid="45" grpId="0" animBg="1"/>
      <p:bldP spid="46" grpId="0" animBg="1"/>
      <p:bldP spid="47" grpId="0"/>
      <p:bldP spid="48" grpId="0" animBg="1"/>
      <p:bldP spid="50" grpId="0" animBg="1"/>
      <p:bldP spid="56" grpId="0" animBg="1"/>
      <p:bldP spid="57" grpId="0" animBg="1"/>
      <p:bldP spid="59" grpId="0" animBg="1"/>
      <p:bldP spid="60" grpId="0" animBg="1"/>
      <p:bldP spid="63" grpId="0" animBg="1"/>
      <p:bldP spid="65" grpId="0" animBg="1"/>
      <p:bldP spid="66" grpId="0" animBg="1"/>
      <p:bldP spid="67" grpId="0" animBg="1"/>
      <p:bldP spid="68" grpId="0" animBg="1"/>
      <p:bldP spid="69" grpId="0" animBg="1"/>
      <p:bldP spid="72" grpId="0" animBg="1"/>
      <p:bldP spid="74" grpId="0" animBg="1"/>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24</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Eksempel</a:t>
            </a:r>
            <a:r>
              <a:rPr lang="en-GB" dirty="0"/>
              <a:t> </a:t>
            </a:r>
            <a:r>
              <a:rPr lang="en-GB" dirty="0" err="1"/>
              <a:t>på</a:t>
            </a:r>
            <a:r>
              <a:rPr lang="en-GB" dirty="0"/>
              <a:t> å </a:t>
            </a:r>
            <a:r>
              <a:rPr lang="en-GB" dirty="0" err="1"/>
              <a:t>beregne</a:t>
            </a:r>
            <a:r>
              <a:rPr lang="en-GB" dirty="0"/>
              <a:t> </a:t>
            </a:r>
            <a:r>
              <a:rPr lang="en-GB" dirty="0" err="1"/>
              <a:t>omsetningstapet</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865030" y="2614414"/>
            <a:ext cx="10786316" cy="430887"/>
          </a:xfrm>
          <a:prstGeom prst="rect">
            <a:avLst/>
          </a:prstGeom>
          <a:noFill/>
        </p:spPr>
        <p:txBody>
          <a:bodyPr wrap="square" rtlCol="0">
            <a:spAutoFit/>
          </a:bodyPr>
          <a:lstStyle/>
          <a:p>
            <a:r>
              <a:rPr lang="nb-NO" sz="2200" b="1" i="1" dirty="0">
                <a:solidFill>
                  <a:schemeClr val="tx2"/>
                </a:solidFill>
              </a:rPr>
              <a:t>Omsetning i aktuelle måneder – forts. </a:t>
            </a:r>
            <a:r>
              <a:rPr lang="nb-NO" sz="2200" b="1" i="1" dirty="0" err="1">
                <a:solidFill>
                  <a:schemeClr val="tx2"/>
                </a:solidFill>
              </a:rPr>
              <a:t>Accountbeer</a:t>
            </a:r>
            <a:endParaRPr lang="nb-NO" sz="2200" i="1" dirty="0">
              <a:solidFill>
                <a:schemeClr val="tx2"/>
              </a:solidFill>
            </a:endParaRPr>
          </a:p>
        </p:txBody>
      </p:sp>
      <p:graphicFrame>
        <p:nvGraphicFramePr>
          <p:cNvPr id="2" name="Tabell 6">
            <a:extLst>
              <a:ext uri="{FF2B5EF4-FFF2-40B4-BE49-F238E27FC236}">
                <a16:creationId xmlns:a16="http://schemas.microsoft.com/office/drawing/2014/main" id="{65A6824A-C905-4B00-884B-F185454D5ACC}"/>
              </a:ext>
            </a:extLst>
          </p:cNvPr>
          <p:cNvGraphicFramePr>
            <a:graphicFrameLocks noGrp="1"/>
          </p:cNvGraphicFramePr>
          <p:nvPr>
            <p:extLst>
              <p:ext uri="{D42A27DB-BD31-4B8C-83A1-F6EECF244321}">
                <p14:modId xmlns:p14="http://schemas.microsoft.com/office/powerpoint/2010/main" val="602762699"/>
              </p:ext>
            </p:extLst>
          </p:nvPr>
        </p:nvGraphicFramePr>
        <p:xfrm>
          <a:off x="982328" y="3371353"/>
          <a:ext cx="7361276" cy="1197776"/>
        </p:xfrm>
        <a:graphic>
          <a:graphicData uri="http://schemas.openxmlformats.org/drawingml/2006/table">
            <a:tbl>
              <a:tblPr firstRow="1" bandRow="1">
                <a:tableStyleId>{5940675A-B579-460E-94D1-54222C63F5DA}</a:tableStyleId>
              </a:tblPr>
              <a:tblGrid>
                <a:gridCol w="1840319">
                  <a:extLst>
                    <a:ext uri="{9D8B030D-6E8A-4147-A177-3AD203B41FA5}">
                      <a16:colId xmlns:a16="http://schemas.microsoft.com/office/drawing/2014/main" val="3809254927"/>
                    </a:ext>
                  </a:extLst>
                </a:gridCol>
                <a:gridCol w="1840319">
                  <a:extLst>
                    <a:ext uri="{9D8B030D-6E8A-4147-A177-3AD203B41FA5}">
                      <a16:colId xmlns:a16="http://schemas.microsoft.com/office/drawing/2014/main" val="2561360900"/>
                    </a:ext>
                  </a:extLst>
                </a:gridCol>
                <a:gridCol w="1840319">
                  <a:extLst>
                    <a:ext uri="{9D8B030D-6E8A-4147-A177-3AD203B41FA5}">
                      <a16:colId xmlns:a16="http://schemas.microsoft.com/office/drawing/2014/main" val="2480204832"/>
                    </a:ext>
                  </a:extLst>
                </a:gridCol>
                <a:gridCol w="1840319">
                  <a:extLst>
                    <a:ext uri="{9D8B030D-6E8A-4147-A177-3AD203B41FA5}">
                      <a16:colId xmlns:a16="http://schemas.microsoft.com/office/drawing/2014/main" val="2395476401"/>
                    </a:ext>
                  </a:extLst>
                </a:gridCol>
              </a:tblGrid>
              <a:tr h="244047">
                <a:tc>
                  <a:txBody>
                    <a:bodyPr/>
                    <a:lstStyle/>
                    <a:p>
                      <a:endParaRPr lang="nb-NO" sz="2400" dirty="0">
                        <a:solidFill>
                          <a:schemeClr val="tx2"/>
                        </a:solidFill>
                      </a:endParaRP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Januar</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Februar</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Juli</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325958"/>
                  </a:ext>
                </a:extLst>
              </a:tr>
              <a:tr h="369736">
                <a:tc>
                  <a:txBody>
                    <a:bodyPr/>
                    <a:lstStyle/>
                    <a:p>
                      <a:r>
                        <a:rPr lang="nb-NO" sz="1800" b="1" dirty="0">
                          <a:solidFill>
                            <a:schemeClr val="tx2"/>
                          </a:solidFill>
                        </a:rPr>
                        <a:t>2019</a:t>
                      </a: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2923532"/>
                  </a:ext>
                </a:extLst>
              </a:tr>
              <a:tr h="370840">
                <a:tc>
                  <a:txBody>
                    <a:bodyPr/>
                    <a:lstStyle/>
                    <a:p>
                      <a:r>
                        <a:rPr lang="nb-NO" sz="1800" b="1" dirty="0">
                          <a:solidFill>
                            <a:schemeClr val="tx2"/>
                          </a:solidFill>
                        </a:rPr>
                        <a:t>2020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9884899"/>
                  </a:ext>
                </a:extLst>
              </a:tr>
            </a:tbl>
          </a:graphicData>
        </a:graphic>
      </p:graphicFrame>
      <p:sp>
        <p:nvSpPr>
          <p:cNvPr id="41" name="TekstSylinder 40">
            <a:extLst>
              <a:ext uri="{FF2B5EF4-FFF2-40B4-BE49-F238E27FC236}">
                <a16:creationId xmlns:a16="http://schemas.microsoft.com/office/drawing/2014/main" id="{EB2F6D51-10B7-4311-B9E0-8D60CF5D0F20}"/>
              </a:ext>
            </a:extLst>
          </p:cNvPr>
          <p:cNvSpPr txBox="1"/>
          <p:nvPr/>
        </p:nvSpPr>
        <p:spPr>
          <a:xfrm>
            <a:off x="3104509" y="4201822"/>
            <a:ext cx="1388703" cy="373775"/>
          </a:xfrm>
          <a:prstGeom prst="rect">
            <a:avLst/>
          </a:prstGeom>
          <a:solidFill>
            <a:schemeClr val="bg1"/>
          </a:solidFill>
        </p:spPr>
        <p:txBody>
          <a:bodyPr wrap="square" rtlCol="0">
            <a:spAutoFit/>
          </a:bodyPr>
          <a:lstStyle/>
          <a:p>
            <a:pPr algn="ctr"/>
            <a:r>
              <a:rPr lang="nb-NO" sz="1800" dirty="0">
                <a:solidFill>
                  <a:schemeClr val="tx2"/>
                </a:solidFill>
              </a:rPr>
              <a:t>150 000 kr</a:t>
            </a:r>
          </a:p>
        </p:txBody>
      </p:sp>
      <p:sp>
        <p:nvSpPr>
          <p:cNvPr id="42" name="TekstSylinder 41">
            <a:extLst>
              <a:ext uri="{FF2B5EF4-FFF2-40B4-BE49-F238E27FC236}">
                <a16:creationId xmlns:a16="http://schemas.microsoft.com/office/drawing/2014/main" id="{0675DEF4-01A1-4C73-9229-9ADE80402144}"/>
              </a:ext>
            </a:extLst>
          </p:cNvPr>
          <p:cNvSpPr txBox="1"/>
          <p:nvPr/>
        </p:nvSpPr>
        <p:spPr>
          <a:xfrm>
            <a:off x="5000802" y="4201822"/>
            <a:ext cx="1388703" cy="373775"/>
          </a:xfrm>
          <a:prstGeom prst="rect">
            <a:avLst/>
          </a:prstGeom>
          <a:solidFill>
            <a:schemeClr val="bg1"/>
          </a:solidFill>
        </p:spPr>
        <p:txBody>
          <a:bodyPr wrap="square" rtlCol="0">
            <a:spAutoFit/>
          </a:bodyPr>
          <a:lstStyle/>
          <a:p>
            <a:pPr algn="ctr"/>
            <a:r>
              <a:rPr lang="nb-NO" sz="1800" dirty="0">
                <a:solidFill>
                  <a:schemeClr val="tx2"/>
                </a:solidFill>
              </a:rPr>
              <a:t>175 000 kr</a:t>
            </a:r>
          </a:p>
        </p:txBody>
      </p:sp>
      <p:sp>
        <p:nvSpPr>
          <p:cNvPr id="43" name="TekstSylinder 42">
            <a:extLst>
              <a:ext uri="{FF2B5EF4-FFF2-40B4-BE49-F238E27FC236}">
                <a16:creationId xmlns:a16="http://schemas.microsoft.com/office/drawing/2014/main" id="{B33B2CC9-3581-42C6-8E4D-D012C8AB1B32}"/>
              </a:ext>
            </a:extLst>
          </p:cNvPr>
          <p:cNvSpPr txBox="1"/>
          <p:nvPr/>
        </p:nvSpPr>
        <p:spPr>
          <a:xfrm>
            <a:off x="3104645" y="3852213"/>
            <a:ext cx="1388703" cy="373775"/>
          </a:xfrm>
          <a:prstGeom prst="rect">
            <a:avLst/>
          </a:prstGeom>
          <a:solidFill>
            <a:schemeClr val="bg1"/>
          </a:solidFill>
        </p:spPr>
        <p:txBody>
          <a:bodyPr wrap="square" rtlCol="0">
            <a:spAutoFit/>
          </a:bodyPr>
          <a:lstStyle/>
          <a:p>
            <a:pPr algn="ctr"/>
            <a:r>
              <a:rPr lang="nb-NO" sz="1800" dirty="0">
                <a:solidFill>
                  <a:schemeClr val="tx2"/>
                </a:solidFill>
              </a:rPr>
              <a:t>125 000 kr</a:t>
            </a:r>
          </a:p>
        </p:txBody>
      </p:sp>
      <p:sp>
        <p:nvSpPr>
          <p:cNvPr id="44" name="TekstSylinder 43">
            <a:extLst>
              <a:ext uri="{FF2B5EF4-FFF2-40B4-BE49-F238E27FC236}">
                <a16:creationId xmlns:a16="http://schemas.microsoft.com/office/drawing/2014/main" id="{7A0AD147-3A38-45D3-96CF-9F3A912BC002}"/>
              </a:ext>
            </a:extLst>
          </p:cNvPr>
          <p:cNvSpPr txBox="1"/>
          <p:nvPr/>
        </p:nvSpPr>
        <p:spPr>
          <a:xfrm>
            <a:off x="4999850" y="3852213"/>
            <a:ext cx="1388703" cy="373775"/>
          </a:xfrm>
          <a:prstGeom prst="rect">
            <a:avLst/>
          </a:prstGeom>
          <a:solidFill>
            <a:schemeClr val="bg1"/>
          </a:solidFill>
        </p:spPr>
        <p:txBody>
          <a:bodyPr wrap="square" rtlCol="0">
            <a:spAutoFit/>
          </a:bodyPr>
          <a:lstStyle/>
          <a:p>
            <a:pPr algn="ctr"/>
            <a:r>
              <a:rPr lang="nb-NO" sz="1800" dirty="0">
                <a:solidFill>
                  <a:schemeClr val="tx2"/>
                </a:solidFill>
              </a:rPr>
              <a:t>135 000 kr</a:t>
            </a:r>
          </a:p>
        </p:txBody>
      </p:sp>
      <p:sp>
        <p:nvSpPr>
          <p:cNvPr id="38" name="TekstSylinder 37">
            <a:extLst>
              <a:ext uri="{FF2B5EF4-FFF2-40B4-BE49-F238E27FC236}">
                <a16:creationId xmlns:a16="http://schemas.microsoft.com/office/drawing/2014/main" id="{2C43F214-3D48-462D-BB84-06B67EA3933A}"/>
              </a:ext>
            </a:extLst>
          </p:cNvPr>
          <p:cNvSpPr txBox="1"/>
          <p:nvPr/>
        </p:nvSpPr>
        <p:spPr>
          <a:xfrm>
            <a:off x="6895055" y="3873283"/>
            <a:ext cx="1388703" cy="373775"/>
          </a:xfrm>
          <a:prstGeom prst="rect">
            <a:avLst/>
          </a:prstGeom>
          <a:solidFill>
            <a:schemeClr val="bg1"/>
          </a:solidFill>
        </p:spPr>
        <p:txBody>
          <a:bodyPr wrap="square" rtlCol="0">
            <a:spAutoFit/>
          </a:bodyPr>
          <a:lstStyle/>
          <a:p>
            <a:pPr algn="ctr"/>
            <a:r>
              <a:rPr lang="nb-NO" sz="1800" dirty="0">
                <a:solidFill>
                  <a:schemeClr val="tx2"/>
                </a:solidFill>
              </a:rPr>
              <a:t>150 000 kr</a:t>
            </a:r>
          </a:p>
        </p:txBody>
      </p:sp>
      <p:sp>
        <p:nvSpPr>
          <p:cNvPr id="25" name="TekstSylinder 24">
            <a:extLst>
              <a:ext uri="{FF2B5EF4-FFF2-40B4-BE49-F238E27FC236}">
                <a16:creationId xmlns:a16="http://schemas.microsoft.com/office/drawing/2014/main" id="{DE31D6A1-9621-43D0-8160-A4976F4F28CF}"/>
              </a:ext>
            </a:extLst>
          </p:cNvPr>
          <p:cNvSpPr txBox="1"/>
          <p:nvPr/>
        </p:nvSpPr>
        <p:spPr>
          <a:xfrm>
            <a:off x="6895055" y="4221208"/>
            <a:ext cx="1388703" cy="373775"/>
          </a:xfrm>
          <a:prstGeom prst="rect">
            <a:avLst/>
          </a:prstGeom>
          <a:solidFill>
            <a:schemeClr val="bg1"/>
          </a:solidFill>
        </p:spPr>
        <p:txBody>
          <a:bodyPr wrap="square" rtlCol="0">
            <a:spAutoFit/>
          </a:bodyPr>
          <a:lstStyle/>
          <a:p>
            <a:pPr algn="ctr"/>
            <a:r>
              <a:rPr lang="nb-NO" sz="1800" dirty="0">
                <a:solidFill>
                  <a:schemeClr val="tx2"/>
                </a:solidFill>
              </a:rPr>
              <a:t>100 000 kr</a:t>
            </a:r>
          </a:p>
        </p:txBody>
      </p:sp>
      <p:sp>
        <p:nvSpPr>
          <p:cNvPr id="26" name="TekstSylinder 25">
            <a:extLst>
              <a:ext uri="{FF2B5EF4-FFF2-40B4-BE49-F238E27FC236}">
                <a16:creationId xmlns:a16="http://schemas.microsoft.com/office/drawing/2014/main" id="{7813D538-3C9F-4722-B483-27D0F7CB90C9}"/>
              </a:ext>
            </a:extLst>
          </p:cNvPr>
          <p:cNvSpPr txBox="1"/>
          <p:nvPr/>
        </p:nvSpPr>
        <p:spPr>
          <a:xfrm>
            <a:off x="8075097" y="6056902"/>
            <a:ext cx="803082" cy="769441"/>
          </a:xfrm>
          <a:prstGeom prst="rect">
            <a:avLst/>
          </a:prstGeom>
          <a:noFill/>
        </p:spPr>
        <p:txBody>
          <a:bodyPr wrap="square" rtlCol="0">
            <a:spAutoFit/>
          </a:bodyPr>
          <a:lstStyle/>
          <a:p>
            <a:pPr algn="ctr"/>
            <a:r>
              <a:rPr lang="nb-NO" sz="3600" dirty="0">
                <a:solidFill>
                  <a:schemeClr val="tx2"/>
                </a:solidFill>
              </a:rPr>
              <a:t>=</a:t>
            </a:r>
            <a:r>
              <a:rPr lang="nb-NO" sz="4400" dirty="0">
                <a:solidFill>
                  <a:schemeClr val="tx2"/>
                </a:solidFill>
              </a:rPr>
              <a:t> </a:t>
            </a:r>
          </a:p>
        </p:txBody>
      </p:sp>
      <p:sp>
        <p:nvSpPr>
          <p:cNvPr id="27" name="TekstSylinder 26">
            <a:extLst>
              <a:ext uri="{FF2B5EF4-FFF2-40B4-BE49-F238E27FC236}">
                <a16:creationId xmlns:a16="http://schemas.microsoft.com/office/drawing/2014/main" id="{6DC7610C-7D49-49C2-8149-7C9CCE63CDC0}"/>
              </a:ext>
            </a:extLst>
          </p:cNvPr>
          <p:cNvSpPr txBox="1"/>
          <p:nvPr/>
        </p:nvSpPr>
        <p:spPr>
          <a:xfrm>
            <a:off x="4491313" y="5919392"/>
            <a:ext cx="803082" cy="769441"/>
          </a:xfrm>
          <a:prstGeom prst="rect">
            <a:avLst/>
          </a:prstGeom>
          <a:noFill/>
        </p:spPr>
        <p:txBody>
          <a:bodyPr wrap="square" rtlCol="0">
            <a:spAutoFit/>
          </a:bodyPr>
          <a:lstStyle/>
          <a:p>
            <a:pPr algn="ctr"/>
            <a:r>
              <a:rPr lang="nb-NO" sz="3200" dirty="0">
                <a:solidFill>
                  <a:schemeClr val="tx2"/>
                </a:solidFill>
              </a:rPr>
              <a:t>-</a:t>
            </a:r>
            <a:r>
              <a:rPr lang="nb-NO" sz="4400" dirty="0">
                <a:solidFill>
                  <a:schemeClr val="tx2"/>
                </a:solidFill>
              </a:rPr>
              <a:t> </a:t>
            </a:r>
          </a:p>
        </p:txBody>
      </p:sp>
      <p:sp>
        <p:nvSpPr>
          <p:cNvPr id="28" name="TekstSylinder 27">
            <a:extLst>
              <a:ext uri="{FF2B5EF4-FFF2-40B4-BE49-F238E27FC236}">
                <a16:creationId xmlns:a16="http://schemas.microsoft.com/office/drawing/2014/main" id="{0AF6EEA0-56DD-4513-98B8-651166DBE87E}"/>
              </a:ext>
            </a:extLst>
          </p:cNvPr>
          <p:cNvSpPr txBox="1"/>
          <p:nvPr/>
        </p:nvSpPr>
        <p:spPr>
          <a:xfrm>
            <a:off x="5159226" y="5973559"/>
            <a:ext cx="3067030" cy="830997"/>
          </a:xfrm>
          <a:prstGeom prst="rect">
            <a:avLst/>
          </a:prstGeom>
          <a:no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Faktisk omsetning i </a:t>
            </a:r>
            <a:r>
              <a:rPr lang="nb-NO" sz="2400" i="1" dirty="0" err="1">
                <a:solidFill>
                  <a:schemeClr val="tx2"/>
                </a:solidFill>
                <a:latin typeface="Calibri" panose="020F0502020204030204" pitchFamily="34" charset="0"/>
                <a:cs typeface="Calibri" panose="020F0502020204030204" pitchFamily="34" charset="0"/>
              </a:rPr>
              <a:t>tilskuddsmåneden</a:t>
            </a:r>
            <a:endParaRPr lang="nb-NO" sz="2400" i="1" dirty="0">
              <a:solidFill>
                <a:schemeClr val="tx2"/>
              </a:solidFill>
              <a:latin typeface="Calibri" panose="020F0502020204030204" pitchFamily="34" charset="0"/>
              <a:cs typeface="Calibri" panose="020F0502020204030204" pitchFamily="34" charset="0"/>
            </a:endParaRPr>
          </a:p>
        </p:txBody>
      </p:sp>
      <p:sp>
        <p:nvSpPr>
          <p:cNvPr id="29" name="TekstSylinder 28">
            <a:extLst>
              <a:ext uri="{FF2B5EF4-FFF2-40B4-BE49-F238E27FC236}">
                <a16:creationId xmlns:a16="http://schemas.microsoft.com/office/drawing/2014/main" id="{B6276540-B1F6-4271-BD1A-82933F5903C7}"/>
              </a:ext>
            </a:extLst>
          </p:cNvPr>
          <p:cNvSpPr txBox="1"/>
          <p:nvPr/>
        </p:nvSpPr>
        <p:spPr>
          <a:xfrm>
            <a:off x="9159992" y="6225008"/>
            <a:ext cx="4093880" cy="461665"/>
          </a:xfrm>
          <a:prstGeom prst="rect">
            <a:avLst/>
          </a:prstGeom>
          <a:noFill/>
        </p:spPr>
        <p:txBody>
          <a:bodyPr wrap="square" rtlCol="0">
            <a:spAutoFit/>
          </a:bodyPr>
          <a:lstStyle/>
          <a:p>
            <a:r>
              <a:rPr lang="nb-NO" sz="2400" b="1" i="1" dirty="0">
                <a:solidFill>
                  <a:schemeClr val="tx2"/>
                </a:solidFill>
                <a:latin typeface="Calibri" panose="020F0502020204030204" pitchFamily="34" charset="0"/>
                <a:cs typeface="Calibri" panose="020F0502020204030204" pitchFamily="34" charset="0"/>
              </a:rPr>
              <a:t>Omsetningstap i kr</a:t>
            </a:r>
          </a:p>
        </p:txBody>
      </p:sp>
      <p:cxnSp>
        <p:nvCxnSpPr>
          <p:cNvPr id="30" name="Rett linje 29">
            <a:extLst>
              <a:ext uri="{FF2B5EF4-FFF2-40B4-BE49-F238E27FC236}">
                <a16:creationId xmlns:a16="http://schemas.microsoft.com/office/drawing/2014/main" id="{99357CF4-8A30-46FC-BE74-DD36D7F0BDD4}"/>
              </a:ext>
            </a:extLst>
          </p:cNvPr>
          <p:cNvCxnSpPr/>
          <p:nvPr/>
        </p:nvCxnSpPr>
        <p:spPr>
          <a:xfrm>
            <a:off x="1079715" y="7848401"/>
            <a:ext cx="392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kstSylinder 30">
            <a:extLst>
              <a:ext uri="{FF2B5EF4-FFF2-40B4-BE49-F238E27FC236}">
                <a16:creationId xmlns:a16="http://schemas.microsoft.com/office/drawing/2014/main" id="{1C524877-3A4D-4860-AB29-9F2B5DFB5BFB}"/>
              </a:ext>
            </a:extLst>
          </p:cNvPr>
          <p:cNvSpPr txBox="1"/>
          <p:nvPr/>
        </p:nvSpPr>
        <p:spPr>
          <a:xfrm>
            <a:off x="5270544" y="7414609"/>
            <a:ext cx="803082" cy="769441"/>
          </a:xfrm>
          <a:prstGeom prst="rect">
            <a:avLst/>
          </a:prstGeom>
          <a:noFill/>
        </p:spPr>
        <p:txBody>
          <a:bodyPr wrap="square" rtlCol="0">
            <a:spAutoFit/>
          </a:bodyPr>
          <a:lstStyle/>
          <a:p>
            <a:pPr algn="ctr"/>
            <a:r>
              <a:rPr lang="nb-NO" sz="3600" dirty="0">
                <a:solidFill>
                  <a:schemeClr val="tx2"/>
                </a:solidFill>
              </a:rPr>
              <a:t>=</a:t>
            </a:r>
            <a:r>
              <a:rPr lang="nb-NO" sz="4400" dirty="0">
                <a:solidFill>
                  <a:schemeClr val="tx2"/>
                </a:solidFill>
              </a:rPr>
              <a:t> </a:t>
            </a:r>
          </a:p>
        </p:txBody>
      </p:sp>
      <p:sp>
        <p:nvSpPr>
          <p:cNvPr id="32" name="TekstSylinder 31">
            <a:extLst>
              <a:ext uri="{FF2B5EF4-FFF2-40B4-BE49-F238E27FC236}">
                <a16:creationId xmlns:a16="http://schemas.microsoft.com/office/drawing/2014/main" id="{F30DCB5F-B448-48A1-8E06-C98ABB6840E4}"/>
              </a:ext>
            </a:extLst>
          </p:cNvPr>
          <p:cNvSpPr txBox="1"/>
          <p:nvPr/>
        </p:nvSpPr>
        <p:spPr>
          <a:xfrm>
            <a:off x="6281967" y="7617571"/>
            <a:ext cx="4093880" cy="461665"/>
          </a:xfrm>
          <a:prstGeom prst="rect">
            <a:avLst/>
          </a:prstGeom>
          <a:noFill/>
        </p:spPr>
        <p:txBody>
          <a:bodyPr wrap="square" rtlCol="0">
            <a:spAutoFit/>
          </a:bodyPr>
          <a:lstStyle/>
          <a:p>
            <a:r>
              <a:rPr lang="nb-NO" sz="2400" b="1" i="1" dirty="0">
                <a:solidFill>
                  <a:schemeClr val="tx2"/>
                </a:solidFill>
                <a:latin typeface="Calibri" panose="020F0502020204030204" pitchFamily="34" charset="0"/>
                <a:cs typeface="Calibri" panose="020F0502020204030204" pitchFamily="34" charset="0"/>
              </a:rPr>
              <a:t>Omsetningstap i prosent</a:t>
            </a:r>
          </a:p>
        </p:txBody>
      </p:sp>
      <p:sp>
        <p:nvSpPr>
          <p:cNvPr id="33" name="TekstSylinder 32">
            <a:extLst>
              <a:ext uri="{FF2B5EF4-FFF2-40B4-BE49-F238E27FC236}">
                <a16:creationId xmlns:a16="http://schemas.microsoft.com/office/drawing/2014/main" id="{F03B0712-F8B0-4020-BAF4-93BB2509F31F}"/>
              </a:ext>
            </a:extLst>
          </p:cNvPr>
          <p:cNvSpPr txBox="1"/>
          <p:nvPr/>
        </p:nvSpPr>
        <p:spPr>
          <a:xfrm>
            <a:off x="328539" y="6174220"/>
            <a:ext cx="4178767" cy="461665"/>
          </a:xfrm>
          <a:prstGeom prst="rect">
            <a:avLst/>
          </a:prstGeom>
          <a:noFill/>
        </p:spPr>
        <p:txBody>
          <a:bodyPr wrap="square" rtlCol="0">
            <a:spAutoFit/>
          </a:bodyPr>
          <a:lstStyle/>
          <a:p>
            <a:pPr algn="r"/>
            <a:r>
              <a:rPr lang="nb-NO" sz="2400" i="1" dirty="0">
                <a:solidFill>
                  <a:schemeClr val="tx2"/>
                </a:solidFill>
                <a:latin typeface="Calibri" panose="020F0502020204030204" pitchFamily="34" charset="0"/>
                <a:cs typeface="Calibri" panose="020F0502020204030204" pitchFamily="34" charset="0"/>
              </a:rPr>
              <a:t>Beregnet normalomsetning</a:t>
            </a:r>
          </a:p>
        </p:txBody>
      </p:sp>
      <p:sp>
        <p:nvSpPr>
          <p:cNvPr id="34" name="TekstSylinder 33">
            <a:extLst>
              <a:ext uri="{FF2B5EF4-FFF2-40B4-BE49-F238E27FC236}">
                <a16:creationId xmlns:a16="http://schemas.microsoft.com/office/drawing/2014/main" id="{8D85198E-3352-4EC5-AE35-06B0815D5A6C}"/>
              </a:ext>
            </a:extLst>
          </p:cNvPr>
          <p:cNvSpPr txBox="1"/>
          <p:nvPr/>
        </p:nvSpPr>
        <p:spPr>
          <a:xfrm>
            <a:off x="773963" y="4994233"/>
            <a:ext cx="3753014" cy="461665"/>
          </a:xfrm>
          <a:prstGeom prst="rect">
            <a:avLst/>
          </a:prstGeom>
          <a:noFill/>
        </p:spPr>
        <p:txBody>
          <a:bodyPr wrap="square" rtlCol="0">
            <a:spAutoFit/>
          </a:bodyPr>
          <a:lstStyle/>
          <a:p>
            <a:pPr algn="r"/>
            <a:r>
              <a:rPr lang="nb-NO" sz="2400" i="1" dirty="0">
                <a:solidFill>
                  <a:schemeClr val="tx2"/>
                </a:solidFill>
                <a:latin typeface="Calibri" panose="020F0502020204030204" pitchFamily="34" charset="0"/>
                <a:cs typeface="Calibri" panose="020F0502020204030204" pitchFamily="34" charset="0"/>
              </a:rPr>
              <a:t>Beregnet normalomsetning</a:t>
            </a:r>
            <a:endParaRPr lang="nb-NO" sz="2000" i="1" dirty="0">
              <a:solidFill>
                <a:schemeClr val="tx2"/>
              </a:solidFill>
              <a:latin typeface="Calibri" panose="020F0502020204030204" pitchFamily="34" charset="0"/>
              <a:cs typeface="Calibri" panose="020F0502020204030204" pitchFamily="34" charset="0"/>
            </a:endParaRPr>
          </a:p>
        </p:txBody>
      </p:sp>
      <p:sp>
        <p:nvSpPr>
          <p:cNvPr id="35" name="TekstSylinder 34">
            <a:extLst>
              <a:ext uri="{FF2B5EF4-FFF2-40B4-BE49-F238E27FC236}">
                <a16:creationId xmlns:a16="http://schemas.microsoft.com/office/drawing/2014/main" id="{570B5AD5-99A8-4A63-9FD7-46FF5B620F45}"/>
              </a:ext>
            </a:extLst>
          </p:cNvPr>
          <p:cNvSpPr txBox="1"/>
          <p:nvPr/>
        </p:nvSpPr>
        <p:spPr>
          <a:xfrm>
            <a:off x="4526978" y="4894976"/>
            <a:ext cx="2368074" cy="584775"/>
          </a:xfrm>
          <a:prstGeom prst="rect">
            <a:avLst/>
          </a:prstGeom>
          <a:solidFill>
            <a:schemeClr val="bg1"/>
          </a:solidFill>
        </p:spPr>
        <p:txBody>
          <a:bodyPr wrap="square" rtlCol="0">
            <a:spAutoFit/>
          </a:bodyPr>
          <a:lstStyle/>
          <a:p>
            <a:r>
              <a:rPr lang="nb-NO" sz="3200" i="1" dirty="0">
                <a:solidFill>
                  <a:schemeClr val="tx2"/>
                </a:solidFill>
              </a:rPr>
              <a:t>187 500 kr</a:t>
            </a:r>
          </a:p>
        </p:txBody>
      </p:sp>
      <p:sp>
        <p:nvSpPr>
          <p:cNvPr id="36" name="TekstSylinder 35">
            <a:extLst>
              <a:ext uri="{FF2B5EF4-FFF2-40B4-BE49-F238E27FC236}">
                <a16:creationId xmlns:a16="http://schemas.microsoft.com/office/drawing/2014/main" id="{F0C1ADCA-695F-475A-A957-DF270522B9B2}"/>
              </a:ext>
            </a:extLst>
          </p:cNvPr>
          <p:cNvSpPr txBox="1"/>
          <p:nvPr/>
        </p:nvSpPr>
        <p:spPr>
          <a:xfrm>
            <a:off x="610609" y="7324598"/>
            <a:ext cx="4485799" cy="461665"/>
          </a:xfrm>
          <a:prstGeom prst="rect">
            <a:avLst/>
          </a:prstGeom>
          <a:no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Omsetningstap i kr</a:t>
            </a:r>
          </a:p>
        </p:txBody>
      </p:sp>
      <p:sp>
        <p:nvSpPr>
          <p:cNvPr id="37" name="TekstSylinder 36">
            <a:extLst>
              <a:ext uri="{FF2B5EF4-FFF2-40B4-BE49-F238E27FC236}">
                <a16:creationId xmlns:a16="http://schemas.microsoft.com/office/drawing/2014/main" id="{0DF03379-91C3-475A-B3CD-DF682DF59BFC}"/>
              </a:ext>
            </a:extLst>
          </p:cNvPr>
          <p:cNvSpPr txBox="1"/>
          <p:nvPr/>
        </p:nvSpPr>
        <p:spPr>
          <a:xfrm>
            <a:off x="737359" y="7916750"/>
            <a:ext cx="4485799" cy="461665"/>
          </a:xfrm>
          <a:prstGeom prst="rect">
            <a:avLst/>
          </a:prstGeom>
          <a:no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Beregnet normalomsetning</a:t>
            </a:r>
          </a:p>
        </p:txBody>
      </p:sp>
      <p:sp>
        <p:nvSpPr>
          <p:cNvPr id="49" name="TekstSylinder 48">
            <a:extLst>
              <a:ext uri="{FF2B5EF4-FFF2-40B4-BE49-F238E27FC236}">
                <a16:creationId xmlns:a16="http://schemas.microsoft.com/office/drawing/2014/main" id="{D824B182-B1D6-4780-B750-16A0EE97C7EB}"/>
              </a:ext>
            </a:extLst>
          </p:cNvPr>
          <p:cNvSpPr txBox="1"/>
          <p:nvPr/>
        </p:nvSpPr>
        <p:spPr>
          <a:xfrm>
            <a:off x="865033" y="6163452"/>
            <a:ext cx="3607439" cy="584775"/>
          </a:xfrm>
          <a:prstGeom prst="rect">
            <a:avLst/>
          </a:prstGeom>
          <a:solidFill>
            <a:schemeClr val="bg1"/>
          </a:solidFill>
        </p:spPr>
        <p:txBody>
          <a:bodyPr wrap="square" rtlCol="0">
            <a:spAutoFit/>
          </a:bodyPr>
          <a:lstStyle/>
          <a:p>
            <a:pPr algn="ctr"/>
            <a:r>
              <a:rPr lang="nb-NO" sz="3200" dirty="0">
                <a:solidFill>
                  <a:schemeClr val="tx2"/>
                </a:solidFill>
              </a:rPr>
              <a:t>187 500 kr</a:t>
            </a:r>
          </a:p>
        </p:txBody>
      </p:sp>
      <p:cxnSp>
        <p:nvCxnSpPr>
          <p:cNvPr id="45" name="Kobling: buet 44">
            <a:extLst>
              <a:ext uri="{FF2B5EF4-FFF2-40B4-BE49-F238E27FC236}">
                <a16:creationId xmlns:a16="http://schemas.microsoft.com/office/drawing/2014/main" id="{53AD519F-4B5B-4BE6-AE09-C6CA2ACDC8E1}"/>
              </a:ext>
            </a:extLst>
          </p:cNvPr>
          <p:cNvCxnSpPr>
            <a:cxnSpLocks/>
            <a:stCxn id="35" idx="2"/>
            <a:endCxn id="49" idx="0"/>
          </p:cNvCxnSpPr>
          <p:nvPr/>
        </p:nvCxnSpPr>
        <p:spPr>
          <a:xfrm rot="5400000">
            <a:off x="3848036" y="4300469"/>
            <a:ext cx="683701" cy="3042265"/>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4" name="TekstSylinder 53">
            <a:extLst>
              <a:ext uri="{FF2B5EF4-FFF2-40B4-BE49-F238E27FC236}">
                <a16:creationId xmlns:a16="http://schemas.microsoft.com/office/drawing/2014/main" id="{14BC9E01-7F08-4C66-8296-700C31A32346}"/>
              </a:ext>
            </a:extLst>
          </p:cNvPr>
          <p:cNvSpPr txBox="1"/>
          <p:nvPr/>
        </p:nvSpPr>
        <p:spPr>
          <a:xfrm>
            <a:off x="5474266" y="6100465"/>
            <a:ext cx="2736000" cy="612000"/>
          </a:xfrm>
          <a:prstGeom prst="rect">
            <a:avLst/>
          </a:prstGeom>
          <a:solidFill>
            <a:schemeClr val="bg1"/>
          </a:solidFill>
        </p:spPr>
        <p:txBody>
          <a:bodyPr wrap="square" rtlCol="0" anchor="ctr">
            <a:spAutoFit/>
          </a:bodyPr>
          <a:lstStyle/>
          <a:p>
            <a:pPr algn="ctr"/>
            <a:r>
              <a:rPr lang="nb-NO" sz="3200" dirty="0">
                <a:solidFill>
                  <a:schemeClr val="tx2"/>
                </a:solidFill>
              </a:rPr>
              <a:t>100 000 kr</a:t>
            </a:r>
          </a:p>
        </p:txBody>
      </p:sp>
      <p:cxnSp>
        <p:nvCxnSpPr>
          <p:cNvPr id="59" name="Kobling: buet 58">
            <a:extLst>
              <a:ext uri="{FF2B5EF4-FFF2-40B4-BE49-F238E27FC236}">
                <a16:creationId xmlns:a16="http://schemas.microsoft.com/office/drawing/2014/main" id="{7B89BA3C-3221-4E4E-9D51-DF4CCEB5F375}"/>
              </a:ext>
            </a:extLst>
          </p:cNvPr>
          <p:cNvCxnSpPr>
            <a:cxnSpLocks/>
            <a:stCxn id="25" idx="2"/>
            <a:endCxn id="28" idx="0"/>
          </p:cNvCxnSpPr>
          <p:nvPr/>
        </p:nvCxnSpPr>
        <p:spPr>
          <a:xfrm rot="5400000">
            <a:off x="6451785" y="4835940"/>
            <a:ext cx="1378576" cy="896663"/>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0" name="TekstSylinder 59">
            <a:extLst>
              <a:ext uri="{FF2B5EF4-FFF2-40B4-BE49-F238E27FC236}">
                <a16:creationId xmlns:a16="http://schemas.microsoft.com/office/drawing/2014/main" id="{B5027E87-6EB9-4318-989B-A2FB017AA305}"/>
              </a:ext>
            </a:extLst>
          </p:cNvPr>
          <p:cNvSpPr txBox="1"/>
          <p:nvPr/>
        </p:nvSpPr>
        <p:spPr>
          <a:xfrm>
            <a:off x="8957431" y="6149234"/>
            <a:ext cx="2736000" cy="584775"/>
          </a:xfrm>
          <a:prstGeom prst="rect">
            <a:avLst/>
          </a:prstGeom>
          <a:solidFill>
            <a:schemeClr val="bg1"/>
          </a:solidFill>
        </p:spPr>
        <p:txBody>
          <a:bodyPr wrap="square" rtlCol="0" anchor="ctr">
            <a:spAutoFit/>
          </a:bodyPr>
          <a:lstStyle/>
          <a:p>
            <a:pPr algn="ctr"/>
            <a:r>
              <a:rPr lang="nb-NO" sz="3200" b="1" u="sng" dirty="0">
                <a:solidFill>
                  <a:schemeClr val="tx2"/>
                </a:solidFill>
              </a:rPr>
              <a:t>87 500 kr</a:t>
            </a:r>
          </a:p>
        </p:txBody>
      </p:sp>
      <p:cxnSp>
        <p:nvCxnSpPr>
          <p:cNvPr id="61" name="Kobling: buet 60">
            <a:extLst>
              <a:ext uri="{FF2B5EF4-FFF2-40B4-BE49-F238E27FC236}">
                <a16:creationId xmlns:a16="http://schemas.microsoft.com/office/drawing/2014/main" id="{4B720226-467D-4E62-829B-A36EA193692F}"/>
              </a:ext>
            </a:extLst>
          </p:cNvPr>
          <p:cNvCxnSpPr>
            <a:cxnSpLocks/>
            <a:stCxn id="60" idx="2"/>
            <a:endCxn id="62" idx="0"/>
          </p:cNvCxnSpPr>
          <p:nvPr/>
        </p:nvCxnSpPr>
        <p:spPr>
          <a:xfrm rot="5400000">
            <a:off x="6294649" y="3302133"/>
            <a:ext cx="598913" cy="7462658"/>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2" name="TekstSylinder 61">
            <a:extLst>
              <a:ext uri="{FF2B5EF4-FFF2-40B4-BE49-F238E27FC236}">
                <a16:creationId xmlns:a16="http://schemas.microsoft.com/office/drawing/2014/main" id="{34C12163-DDAA-4CEE-B5CD-DBCB155E9E82}"/>
              </a:ext>
            </a:extLst>
          </p:cNvPr>
          <p:cNvSpPr txBox="1"/>
          <p:nvPr/>
        </p:nvSpPr>
        <p:spPr>
          <a:xfrm>
            <a:off x="1494773" y="7332922"/>
            <a:ext cx="2736000" cy="461665"/>
          </a:xfrm>
          <a:prstGeom prst="rect">
            <a:avLst/>
          </a:prstGeom>
          <a:solidFill>
            <a:schemeClr val="bg1"/>
          </a:solidFill>
        </p:spPr>
        <p:txBody>
          <a:bodyPr wrap="square" rtlCol="0" anchor="ctr">
            <a:spAutoFit/>
          </a:bodyPr>
          <a:lstStyle/>
          <a:p>
            <a:pPr algn="ctr"/>
            <a:r>
              <a:rPr lang="nb-NO" sz="2400" dirty="0">
                <a:solidFill>
                  <a:schemeClr val="tx2"/>
                </a:solidFill>
              </a:rPr>
              <a:t>87 500 kr</a:t>
            </a:r>
          </a:p>
        </p:txBody>
      </p:sp>
      <p:sp>
        <p:nvSpPr>
          <p:cNvPr id="63" name="TekstSylinder 62">
            <a:extLst>
              <a:ext uri="{FF2B5EF4-FFF2-40B4-BE49-F238E27FC236}">
                <a16:creationId xmlns:a16="http://schemas.microsoft.com/office/drawing/2014/main" id="{ECFA268A-47CA-4C2F-9FED-3750807B0B62}"/>
              </a:ext>
            </a:extLst>
          </p:cNvPr>
          <p:cNvSpPr txBox="1"/>
          <p:nvPr/>
        </p:nvSpPr>
        <p:spPr>
          <a:xfrm>
            <a:off x="773963" y="7937940"/>
            <a:ext cx="3996000" cy="461665"/>
          </a:xfrm>
          <a:prstGeom prst="rect">
            <a:avLst/>
          </a:prstGeom>
          <a:solidFill>
            <a:schemeClr val="bg1"/>
          </a:solidFill>
        </p:spPr>
        <p:txBody>
          <a:bodyPr wrap="square" rtlCol="0">
            <a:spAutoFit/>
          </a:bodyPr>
          <a:lstStyle/>
          <a:p>
            <a:pPr algn="ctr"/>
            <a:r>
              <a:rPr lang="nb-NO" sz="2400" dirty="0">
                <a:solidFill>
                  <a:schemeClr val="tx2"/>
                </a:solidFill>
              </a:rPr>
              <a:t>187 500 kr</a:t>
            </a:r>
          </a:p>
        </p:txBody>
      </p:sp>
      <p:cxnSp>
        <p:nvCxnSpPr>
          <p:cNvPr id="65" name="Kobling: buet 64">
            <a:extLst>
              <a:ext uri="{FF2B5EF4-FFF2-40B4-BE49-F238E27FC236}">
                <a16:creationId xmlns:a16="http://schemas.microsoft.com/office/drawing/2014/main" id="{0E39377F-95AE-486B-9D76-7C9394EEC99B}"/>
              </a:ext>
            </a:extLst>
          </p:cNvPr>
          <p:cNvCxnSpPr>
            <a:cxnSpLocks/>
            <a:stCxn id="35" idx="2"/>
            <a:endCxn id="63" idx="0"/>
          </p:cNvCxnSpPr>
          <p:nvPr/>
        </p:nvCxnSpPr>
        <p:spPr>
          <a:xfrm rot="5400000">
            <a:off x="3012398" y="5239316"/>
            <a:ext cx="2458189" cy="2939052"/>
          </a:xfrm>
          <a:prstGeom prst="curvedConnector3">
            <a:avLst>
              <a:gd name="adj1" fmla="val 90756"/>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2" name="TekstSylinder 71">
            <a:extLst>
              <a:ext uri="{FF2B5EF4-FFF2-40B4-BE49-F238E27FC236}">
                <a16:creationId xmlns:a16="http://schemas.microsoft.com/office/drawing/2014/main" id="{320C3BCC-23D4-4DAD-9591-10268E2B6010}"/>
              </a:ext>
            </a:extLst>
          </p:cNvPr>
          <p:cNvSpPr txBox="1"/>
          <p:nvPr/>
        </p:nvSpPr>
        <p:spPr>
          <a:xfrm>
            <a:off x="6328215" y="7540016"/>
            <a:ext cx="3796082" cy="584775"/>
          </a:xfrm>
          <a:prstGeom prst="rect">
            <a:avLst/>
          </a:prstGeom>
          <a:solidFill>
            <a:schemeClr val="bg1"/>
          </a:solidFill>
        </p:spPr>
        <p:txBody>
          <a:bodyPr wrap="square" rtlCol="0" anchor="ctr">
            <a:spAutoFit/>
          </a:bodyPr>
          <a:lstStyle/>
          <a:p>
            <a:r>
              <a:rPr lang="nb-NO" sz="3200" b="1" u="sng" dirty="0">
                <a:solidFill>
                  <a:schemeClr val="tx2"/>
                </a:solidFill>
              </a:rPr>
              <a:t>46,67 %</a:t>
            </a:r>
          </a:p>
        </p:txBody>
      </p:sp>
      <p:sp>
        <p:nvSpPr>
          <p:cNvPr id="7" name="Rektangel 6">
            <a:extLst>
              <a:ext uri="{FF2B5EF4-FFF2-40B4-BE49-F238E27FC236}">
                <a16:creationId xmlns:a16="http://schemas.microsoft.com/office/drawing/2014/main" id="{54D8811A-8B2C-43E6-8CBD-5B8B50682040}"/>
              </a:ext>
            </a:extLst>
          </p:cNvPr>
          <p:cNvSpPr/>
          <p:nvPr/>
        </p:nvSpPr>
        <p:spPr>
          <a:xfrm>
            <a:off x="5930233" y="7332922"/>
            <a:ext cx="2369398" cy="1045493"/>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5108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59"/>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6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6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1" grpId="0" animBg="1"/>
      <p:bldP spid="42" grpId="0" animBg="1"/>
      <p:bldP spid="43" grpId="0" animBg="1"/>
      <p:bldP spid="44" grpId="0" animBg="1"/>
      <p:bldP spid="38" grpId="0" animBg="1"/>
      <p:bldP spid="25" grpId="0" animBg="1"/>
      <p:bldP spid="34" grpId="0"/>
      <p:bldP spid="35" grpId="0" animBg="1"/>
      <p:bldP spid="49" grpId="0" animBg="1"/>
      <p:bldP spid="54" grpId="0" animBg="1"/>
      <p:bldP spid="60" grpId="0" animBg="1"/>
      <p:bldP spid="62" grpId="0" animBg="1"/>
      <p:bldP spid="62" grpId="1" animBg="1"/>
      <p:bldP spid="63" grpId="0" animBg="1"/>
      <p:bldP spid="72"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25</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Skattepliktige</a:t>
            </a:r>
            <a:r>
              <a:rPr lang="en-GB" dirty="0"/>
              <a:t> </a:t>
            </a:r>
            <a:r>
              <a:rPr lang="en-GB" dirty="0" err="1"/>
              <a:t>foretak</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819310" y="2614411"/>
            <a:ext cx="13803406" cy="1846659"/>
          </a:xfrm>
          <a:prstGeom prst="rect">
            <a:avLst/>
          </a:prstGeom>
          <a:noFill/>
        </p:spPr>
        <p:txBody>
          <a:bodyPr wrap="square" rtlCol="0">
            <a:spAutoFit/>
          </a:bodyPr>
          <a:lstStyle/>
          <a:p>
            <a:r>
              <a:rPr lang="nb-NO" sz="2800" b="1" i="1" dirty="0"/>
              <a:t>Typetilfelle 2 og 3 </a:t>
            </a:r>
            <a:r>
              <a:rPr lang="nb-NO" sz="2200" b="1" i="1" dirty="0">
                <a:solidFill>
                  <a:schemeClr val="tx2"/>
                </a:solidFill>
              </a:rPr>
              <a:t>– (2) foretaket er registrert et år før samme måned som </a:t>
            </a:r>
            <a:r>
              <a:rPr lang="nb-NO" sz="2200" b="1" i="1" dirty="0" err="1">
                <a:solidFill>
                  <a:schemeClr val="tx2"/>
                </a:solidFill>
              </a:rPr>
              <a:t>tilskuddsmåneden</a:t>
            </a:r>
            <a:r>
              <a:rPr lang="nb-NO" sz="2200" b="1" i="1" dirty="0">
                <a:solidFill>
                  <a:schemeClr val="tx2"/>
                </a:solidFill>
              </a:rPr>
              <a:t>, men mangler sammenlignbare tall for januar og februar 2019 </a:t>
            </a:r>
            <a:r>
              <a:rPr lang="nb-NO" sz="2200" b="1" i="1" dirty="0" err="1">
                <a:solidFill>
                  <a:schemeClr val="tx2"/>
                </a:solidFill>
              </a:rPr>
              <a:t>pga</a:t>
            </a:r>
            <a:r>
              <a:rPr lang="nb-NO" sz="2200" b="1" i="1" dirty="0">
                <a:solidFill>
                  <a:schemeClr val="tx2"/>
                </a:solidFill>
              </a:rPr>
              <a:t> ingen omsetning eller restrukturering – (3) foretaket er registrert mindre enn ett år tidligere enn </a:t>
            </a:r>
            <a:r>
              <a:rPr lang="nb-NO" sz="2200" b="1" i="1" dirty="0" err="1">
                <a:solidFill>
                  <a:schemeClr val="tx2"/>
                </a:solidFill>
              </a:rPr>
              <a:t>tilskuddsmåneden</a:t>
            </a:r>
            <a:endParaRPr lang="nb-NO" sz="2200" b="1" i="1" dirty="0">
              <a:solidFill>
                <a:schemeClr val="tx2"/>
              </a:solidFill>
            </a:endParaRPr>
          </a:p>
          <a:p>
            <a:endParaRPr lang="nb-NO" sz="2200" b="1" i="1" dirty="0">
              <a:solidFill>
                <a:schemeClr val="tx2"/>
              </a:solidFill>
            </a:endParaRPr>
          </a:p>
          <a:p>
            <a:r>
              <a:rPr lang="nb-NO" sz="2000" b="1" i="1" u="sng" dirty="0">
                <a:solidFill>
                  <a:srgbClr val="FF0000"/>
                </a:solidFill>
              </a:rPr>
              <a:t>Beregn normalomsetning </a:t>
            </a:r>
            <a:r>
              <a:rPr lang="nb-NO" sz="2000" i="1" dirty="0">
                <a:solidFill>
                  <a:schemeClr val="tx2"/>
                </a:solidFill>
              </a:rPr>
              <a:t>(gjennomsnitt av januar og februar 2020). </a:t>
            </a:r>
            <a:endParaRPr lang="nb-NO" sz="2200" b="1" i="1" dirty="0">
              <a:solidFill>
                <a:schemeClr val="tx2"/>
              </a:solidFill>
            </a:endParaRPr>
          </a:p>
        </p:txBody>
      </p:sp>
      <p:sp>
        <p:nvSpPr>
          <p:cNvPr id="17" name="TekstSylinder 16">
            <a:extLst>
              <a:ext uri="{FF2B5EF4-FFF2-40B4-BE49-F238E27FC236}">
                <a16:creationId xmlns:a16="http://schemas.microsoft.com/office/drawing/2014/main" id="{1EF106C6-74C9-4640-94CE-219D0F62256C}"/>
              </a:ext>
            </a:extLst>
          </p:cNvPr>
          <p:cNvSpPr txBox="1"/>
          <p:nvPr/>
        </p:nvSpPr>
        <p:spPr>
          <a:xfrm>
            <a:off x="979653" y="6166797"/>
            <a:ext cx="6046384" cy="461665"/>
          </a:xfrm>
          <a:prstGeom prst="rect">
            <a:avLst/>
          </a:prstGeom>
          <a:no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Omsetning jan 2020 + omsetning </a:t>
            </a:r>
            <a:r>
              <a:rPr lang="nb-NO" sz="2400" i="1" dirty="0" err="1">
                <a:solidFill>
                  <a:schemeClr val="tx2"/>
                </a:solidFill>
                <a:latin typeface="Calibri" panose="020F0502020204030204" pitchFamily="34" charset="0"/>
                <a:cs typeface="Calibri" panose="020F0502020204030204" pitchFamily="34" charset="0"/>
              </a:rPr>
              <a:t>feb</a:t>
            </a:r>
            <a:r>
              <a:rPr lang="nb-NO" sz="2400" i="1" dirty="0">
                <a:solidFill>
                  <a:schemeClr val="tx2"/>
                </a:solidFill>
                <a:latin typeface="Calibri" panose="020F0502020204030204" pitchFamily="34" charset="0"/>
                <a:cs typeface="Calibri" panose="020F0502020204030204" pitchFamily="34" charset="0"/>
              </a:rPr>
              <a:t> 2020</a:t>
            </a:r>
          </a:p>
        </p:txBody>
      </p:sp>
      <p:cxnSp>
        <p:nvCxnSpPr>
          <p:cNvPr id="23" name="Rett linje 22">
            <a:extLst>
              <a:ext uri="{FF2B5EF4-FFF2-40B4-BE49-F238E27FC236}">
                <a16:creationId xmlns:a16="http://schemas.microsoft.com/office/drawing/2014/main" id="{415675A9-682F-4C5D-943E-2AC6A13FB56F}"/>
              </a:ext>
            </a:extLst>
          </p:cNvPr>
          <p:cNvCxnSpPr/>
          <p:nvPr/>
        </p:nvCxnSpPr>
        <p:spPr>
          <a:xfrm>
            <a:off x="1128009" y="6768960"/>
            <a:ext cx="565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7F9EC944-12EC-4571-85CE-B75253F6DBAF}"/>
              </a:ext>
            </a:extLst>
          </p:cNvPr>
          <p:cNvSpPr txBox="1"/>
          <p:nvPr/>
        </p:nvSpPr>
        <p:spPr>
          <a:xfrm>
            <a:off x="2239163" y="6905194"/>
            <a:ext cx="3527371" cy="461665"/>
          </a:xfrm>
          <a:prstGeom prst="rect">
            <a:avLst/>
          </a:prstGeom>
          <a:no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2</a:t>
            </a:r>
          </a:p>
        </p:txBody>
      </p:sp>
      <p:sp>
        <p:nvSpPr>
          <p:cNvPr id="27" name="TekstSylinder 26">
            <a:extLst>
              <a:ext uri="{FF2B5EF4-FFF2-40B4-BE49-F238E27FC236}">
                <a16:creationId xmlns:a16="http://schemas.microsoft.com/office/drawing/2014/main" id="{79574D04-6115-49B7-AFFF-A33DA6FDEC91}"/>
              </a:ext>
            </a:extLst>
          </p:cNvPr>
          <p:cNvSpPr txBox="1"/>
          <p:nvPr/>
        </p:nvSpPr>
        <p:spPr>
          <a:xfrm>
            <a:off x="7145026" y="6364566"/>
            <a:ext cx="803082" cy="769441"/>
          </a:xfrm>
          <a:prstGeom prst="rect">
            <a:avLst/>
          </a:prstGeom>
          <a:noFill/>
        </p:spPr>
        <p:txBody>
          <a:bodyPr wrap="square" rtlCol="0">
            <a:spAutoFit/>
          </a:bodyPr>
          <a:lstStyle/>
          <a:p>
            <a:pPr algn="ctr"/>
            <a:r>
              <a:rPr lang="nb-NO" sz="4400" dirty="0">
                <a:solidFill>
                  <a:schemeClr val="tx2"/>
                </a:solidFill>
              </a:rPr>
              <a:t>= </a:t>
            </a:r>
          </a:p>
        </p:txBody>
      </p:sp>
      <p:sp>
        <p:nvSpPr>
          <p:cNvPr id="28" name="TekstSylinder 27">
            <a:extLst>
              <a:ext uri="{FF2B5EF4-FFF2-40B4-BE49-F238E27FC236}">
                <a16:creationId xmlns:a16="http://schemas.microsoft.com/office/drawing/2014/main" id="{590DB122-E247-4BCD-AE28-FB5245286F86}"/>
              </a:ext>
            </a:extLst>
          </p:cNvPr>
          <p:cNvSpPr txBox="1"/>
          <p:nvPr/>
        </p:nvSpPr>
        <p:spPr>
          <a:xfrm>
            <a:off x="8158504" y="6502157"/>
            <a:ext cx="4093880" cy="461665"/>
          </a:xfrm>
          <a:prstGeom prst="rect">
            <a:avLst/>
          </a:prstGeom>
          <a:noFill/>
        </p:spPr>
        <p:txBody>
          <a:bodyPr wrap="square" rtlCol="0">
            <a:spAutoFit/>
          </a:bodyPr>
          <a:lstStyle/>
          <a:p>
            <a:r>
              <a:rPr lang="nb-NO" sz="2400" b="1" i="1" dirty="0">
                <a:solidFill>
                  <a:schemeClr val="tx2"/>
                </a:solidFill>
                <a:latin typeface="Calibri" panose="020F0502020204030204" pitchFamily="34" charset="0"/>
                <a:cs typeface="Calibri" panose="020F0502020204030204" pitchFamily="34" charset="0"/>
              </a:rPr>
              <a:t>Beregnet normalomsetning</a:t>
            </a:r>
          </a:p>
        </p:txBody>
      </p:sp>
    </p:spTree>
    <p:extLst>
      <p:ext uri="{BB962C8B-B14F-4D97-AF65-F5344CB8AC3E}">
        <p14:creationId xmlns:p14="http://schemas.microsoft.com/office/powerpoint/2010/main" val="1492540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26</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Eksempel</a:t>
            </a:r>
            <a:r>
              <a:rPr lang="en-GB" dirty="0"/>
              <a:t> </a:t>
            </a:r>
            <a:r>
              <a:rPr lang="en-GB" dirty="0" err="1"/>
              <a:t>på</a:t>
            </a:r>
            <a:r>
              <a:rPr lang="en-GB" dirty="0"/>
              <a:t> å </a:t>
            </a:r>
            <a:r>
              <a:rPr lang="en-GB" dirty="0" err="1"/>
              <a:t>beregne</a:t>
            </a:r>
            <a:r>
              <a:rPr lang="en-GB" dirty="0"/>
              <a:t> </a:t>
            </a:r>
            <a:r>
              <a:rPr lang="en-GB" dirty="0" err="1"/>
              <a:t>normalomsetning</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853600" y="2614414"/>
            <a:ext cx="10786316" cy="430887"/>
          </a:xfrm>
          <a:prstGeom prst="rect">
            <a:avLst/>
          </a:prstGeom>
          <a:noFill/>
        </p:spPr>
        <p:txBody>
          <a:bodyPr wrap="square" rtlCol="0">
            <a:spAutoFit/>
          </a:bodyPr>
          <a:lstStyle/>
          <a:p>
            <a:r>
              <a:rPr lang="nb-NO" sz="2200" i="1" dirty="0">
                <a:solidFill>
                  <a:schemeClr val="tx2"/>
                </a:solidFill>
              </a:rPr>
              <a:t>Omsetning i aktuelle måneder </a:t>
            </a:r>
          </a:p>
        </p:txBody>
      </p:sp>
      <p:graphicFrame>
        <p:nvGraphicFramePr>
          <p:cNvPr id="2" name="Tabell 6">
            <a:extLst>
              <a:ext uri="{FF2B5EF4-FFF2-40B4-BE49-F238E27FC236}">
                <a16:creationId xmlns:a16="http://schemas.microsoft.com/office/drawing/2014/main" id="{65A6824A-C905-4B00-884B-F185454D5ACC}"/>
              </a:ext>
            </a:extLst>
          </p:cNvPr>
          <p:cNvGraphicFramePr>
            <a:graphicFrameLocks noGrp="1"/>
          </p:cNvGraphicFramePr>
          <p:nvPr>
            <p:extLst>
              <p:ext uri="{D42A27DB-BD31-4B8C-83A1-F6EECF244321}">
                <p14:modId xmlns:p14="http://schemas.microsoft.com/office/powerpoint/2010/main" val="84334678"/>
              </p:ext>
            </p:extLst>
          </p:nvPr>
        </p:nvGraphicFramePr>
        <p:xfrm>
          <a:off x="970898" y="3371353"/>
          <a:ext cx="7361276" cy="828040"/>
        </p:xfrm>
        <a:graphic>
          <a:graphicData uri="http://schemas.openxmlformats.org/drawingml/2006/table">
            <a:tbl>
              <a:tblPr firstRow="1" bandRow="1">
                <a:tableStyleId>{5940675A-B579-460E-94D1-54222C63F5DA}</a:tableStyleId>
              </a:tblPr>
              <a:tblGrid>
                <a:gridCol w="1840319">
                  <a:extLst>
                    <a:ext uri="{9D8B030D-6E8A-4147-A177-3AD203B41FA5}">
                      <a16:colId xmlns:a16="http://schemas.microsoft.com/office/drawing/2014/main" val="3809254927"/>
                    </a:ext>
                  </a:extLst>
                </a:gridCol>
                <a:gridCol w="1840319">
                  <a:extLst>
                    <a:ext uri="{9D8B030D-6E8A-4147-A177-3AD203B41FA5}">
                      <a16:colId xmlns:a16="http://schemas.microsoft.com/office/drawing/2014/main" val="2561360900"/>
                    </a:ext>
                  </a:extLst>
                </a:gridCol>
                <a:gridCol w="1840319">
                  <a:extLst>
                    <a:ext uri="{9D8B030D-6E8A-4147-A177-3AD203B41FA5}">
                      <a16:colId xmlns:a16="http://schemas.microsoft.com/office/drawing/2014/main" val="2480204832"/>
                    </a:ext>
                  </a:extLst>
                </a:gridCol>
                <a:gridCol w="1840319">
                  <a:extLst>
                    <a:ext uri="{9D8B030D-6E8A-4147-A177-3AD203B41FA5}">
                      <a16:colId xmlns:a16="http://schemas.microsoft.com/office/drawing/2014/main" val="2395476401"/>
                    </a:ext>
                  </a:extLst>
                </a:gridCol>
              </a:tblGrid>
              <a:tr h="244047">
                <a:tc>
                  <a:txBody>
                    <a:bodyPr/>
                    <a:lstStyle/>
                    <a:p>
                      <a:endParaRPr lang="nb-NO" sz="2400" dirty="0">
                        <a:solidFill>
                          <a:schemeClr val="tx2"/>
                        </a:solidFill>
                      </a:endParaRP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Januar</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Februar</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Juli</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325958"/>
                  </a:ext>
                </a:extLst>
              </a:tr>
              <a:tr h="370840">
                <a:tc>
                  <a:txBody>
                    <a:bodyPr/>
                    <a:lstStyle/>
                    <a:p>
                      <a:r>
                        <a:rPr lang="nb-NO" sz="1800" b="1" dirty="0">
                          <a:solidFill>
                            <a:schemeClr val="tx2"/>
                          </a:solidFill>
                        </a:rPr>
                        <a:t>2020</a:t>
                      </a: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9884899"/>
                  </a:ext>
                </a:extLst>
              </a:tr>
            </a:tbl>
          </a:graphicData>
        </a:graphic>
      </p:graphicFrame>
      <p:sp>
        <p:nvSpPr>
          <p:cNvPr id="41" name="TekstSylinder 40">
            <a:extLst>
              <a:ext uri="{FF2B5EF4-FFF2-40B4-BE49-F238E27FC236}">
                <a16:creationId xmlns:a16="http://schemas.microsoft.com/office/drawing/2014/main" id="{EB2F6D51-10B7-4311-B9E0-8D60CF5D0F20}"/>
              </a:ext>
            </a:extLst>
          </p:cNvPr>
          <p:cNvSpPr txBox="1"/>
          <p:nvPr/>
        </p:nvSpPr>
        <p:spPr>
          <a:xfrm>
            <a:off x="3045508" y="3867063"/>
            <a:ext cx="1388703" cy="373775"/>
          </a:xfrm>
          <a:prstGeom prst="rect">
            <a:avLst/>
          </a:prstGeom>
          <a:solidFill>
            <a:schemeClr val="bg1"/>
          </a:solidFill>
        </p:spPr>
        <p:txBody>
          <a:bodyPr wrap="square" rtlCol="0">
            <a:spAutoFit/>
          </a:bodyPr>
          <a:lstStyle/>
          <a:p>
            <a:pPr algn="ctr"/>
            <a:r>
              <a:rPr lang="nb-NO" sz="1800" dirty="0">
                <a:solidFill>
                  <a:schemeClr val="tx2"/>
                </a:solidFill>
              </a:rPr>
              <a:t>150 000 kr</a:t>
            </a:r>
          </a:p>
        </p:txBody>
      </p:sp>
      <p:sp>
        <p:nvSpPr>
          <p:cNvPr id="42" name="TekstSylinder 41">
            <a:extLst>
              <a:ext uri="{FF2B5EF4-FFF2-40B4-BE49-F238E27FC236}">
                <a16:creationId xmlns:a16="http://schemas.microsoft.com/office/drawing/2014/main" id="{0675DEF4-01A1-4C73-9229-9ADE80402144}"/>
              </a:ext>
            </a:extLst>
          </p:cNvPr>
          <p:cNvSpPr txBox="1"/>
          <p:nvPr/>
        </p:nvSpPr>
        <p:spPr>
          <a:xfrm>
            <a:off x="4925762" y="3867063"/>
            <a:ext cx="1388703" cy="373775"/>
          </a:xfrm>
          <a:prstGeom prst="rect">
            <a:avLst/>
          </a:prstGeom>
          <a:solidFill>
            <a:schemeClr val="bg1"/>
          </a:solidFill>
        </p:spPr>
        <p:txBody>
          <a:bodyPr wrap="square" rtlCol="0">
            <a:spAutoFit/>
          </a:bodyPr>
          <a:lstStyle/>
          <a:p>
            <a:pPr algn="ctr"/>
            <a:r>
              <a:rPr lang="nb-NO" sz="1800" dirty="0">
                <a:solidFill>
                  <a:schemeClr val="tx2"/>
                </a:solidFill>
              </a:rPr>
              <a:t>175 000 kr</a:t>
            </a:r>
          </a:p>
        </p:txBody>
      </p:sp>
      <p:sp>
        <p:nvSpPr>
          <p:cNvPr id="25" name="TekstSylinder 24">
            <a:extLst>
              <a:ext uri="{FF2B5EF4-FFF2-40B4-BE49-F238E27FC236}">
                <a16:creationId xmlns:a16="http://schemas.microsoft.com/office/drawing/2014/main" id="{ADD9B6DE-AD9C-4463-A454-BDAEF489DB47}"/>
              </a:ext>
            </a:extLst>
          </p:cNvPr>
          <p:cNvSpPr txBox="1"/>
          <p:nvPr/>
        </p:nvSpPr>
        <p:spPr>
          <a:xfrm>
            <a:off x="1013943" y="6166797"/>
            <a:ext cx="6046384" cy="461665"/>
          </a:xfrm>
          <a:prstGeom prst="rect">
            <a:avLst/>
          </a:prstGeom>
          <a:no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Omsetning jan 2020 + omsetning </a:t>
            </a:r>
            <a:r>
              <a:rPr lang="nb-NO" sz="2400" i="1" dirty="0" err="1">
                <a:solidFill>
                  <a:schemeClr val="tx2"/>
                </a:solidFill>
                <a:latin typeface="Calibri" panose="020F0502020204030204" pitchFamily="34" charset="0"/>
                <a:cs typeface="Calibri" panose="020F0502020204030204" pitchFamily="34" charset="0"/>
              </a:rPr>
              <a:t>feb</a:t>
            </a:r>
            <a:r>
              <a:rPr lang="nb-NO" sz="2400" i="1" dirty="0">
                <a:solidFill>
                  <a:schemeClr val="tx2"/>
                </a:solidFill>
                <a:latin typeface="Calibri" panose="020F0502020204030204" pitchFamily="34" charset="0"/>
                <a:cs typeface="Calibri" panose="020F0502020204030204" pitchFamily="34" charset="0"/>
              </a:rPr>
              <a:t> 2020</a:t>
            </a:r>
          </a:p>
        </p:txBody>
      </p:sp>
      <p:cxnSp>
        <p:nvCxnSpPr>
          <p:cNvPr id="26" name="Rett linje 25">
            <a:extLst>
              <a:ext uri="{FF2B5EF4-FFF2-40B4-BE49-F238E27FC236}">
                <a16:creationId xmlns:a16="http://schemas.microsoft.com/office/drawing/2014/main" id="{CEFA5051-F345-4299-B344-0E40571049C5}"/>
              </a:ext>
            </a:extLst>
          </p:cNvPr>
          <p:cNvCxnSpPr/>
          <p:nvPr/>
        </p:nvCxnSpPr>
        <p:spPr>
          <a:xfrm>
            <a:off x="1162299" y="6768960"/>
            <a:ext cx="5652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kstSylinder 26">
            <a:extLst>
              <a:ext uri="{FF2B5EF4-FFF2-40B4-BE49-F238E27FC236}">
                <a16:creationId xmlns:a16="http://schemas.microsoft.com/office/drawing/2014/main" id="{36DB1B70-52A4-41F3-B85A-F8FB76C00D88}"/>
              </a:ext>
            </a:extLst>
          </p:cNvPr>
          <p:cNvSpPr txBox="1"/>
          <p:nvPr/>
        </p:nvSpPr>
        <p:spPr>
          <a:xfrm>
            <a:off x="2273453" y="6905194"/>
            <a:ext cx="3527371" cy="461665"/>
          </a:xfrm>
          <a:prstGeom prst="rect">
            <a:avLst/>
          </a:prstGeom>
          <a:noFill/>
        </p:spPr>
        <p:txBody>
          <a:bodyPr wrap="square" rtlCol="0">
            <a:spAutoFit/>
          </a:bodyPr>
          <a:lstStyle/>
          <a:p>
            <a:pPr algn="ctr"/>
            <a:r>
              <a:rPr lang="nb-NO" sz="2400" dirty="0">
                <a:solidFill>
                  <a:schemeClr val="tx2"/>
                </a:solidFill>
                <a:latin typeface="Calibri" panose="020F0502020204030204" pitchFamily="34" charset="0"/>
                <a:cs typeface="Calibri" panose="020F0502020204030204" pitchFamily="34" charset="0"/>
              </a:rPr>
              <a:t>2</a:t>
            </a:r>
          </a:p>
        </p:txBody>
      </p:sp>
      <p:sp>
        <p:nvSpPr>
          <p:cNvPr id="29" name="TekstSylinder 28">
            <a:extLst>
              <a:ext uri="{FF2B5EF4-FFF2-40B4-BE49-F238E27FC236}">
                <a16:creationId xmlns:a16="http://schemas.microsoft.com/office/drawing/2014/main" id="{8F2A5C6C-74E3-4359-9F03-2E219969715D}"/>
              </a:ext>
            </a:extLst>
          </p:cNvPr>
          <p:cNvSpPr txBox="1"/>
          <p:nvPr/>
        </p:nvSpPr>
        <p:spPr>
          <a:xfrm>
            <a:off x="8192794" y="6502157"/>
            <a:ext cx="4093880" cy="461665"/>
          </a:xfrm>
          <a:prstGeom prst="rect">
            <a:avLst/>
          </a:prstGeom>
          <a:noFill/>
        </p:spPr>
        <p:txBody>
          <a:bodyPr wrap="square" rtlCol="0">
            <a:spAutoFit/>
          </a:bodyPr>
          <a:lstStyle/>
          <a:p>
            <a:r>
              <a:rPr lang="nb-NO" sz="2400" b="1" i="1" dirty="0">
                <a:solidFill>
                  <a:schemeClr val="tx2"/>
                </a:solidFill>
                <a:latin typeface="Calibri" panose="020F0502020204030204" pitchFamily="34" charset="0"/>
                <a:cs typeface="Calibri" panose="020F0502020204030204" pitchFamily="34" charset="0"/>
              </a:rPr>
              <a:t>Beregnet normalomsetning</a:t>
            </a:r>
          </a:p>
        </p:txBody>
      </p:sp>
      <p:sp>
        <p:nvSpPr>
          <p:cNvPr id="30" name="TekstSylinder 29">
            <a:extLst>
              <a:ext uri="{FF2B5EF4-FFF2-40B4-BE49-F238E27FC236}">
                <a16:creationId xmlns:a16="http://schemas.microsoft.com/office/drawing/2014/main" id="{4EA94652-3CD9-47C6-AA26-94AC4F4A9AFB}"/>
              </a:ext>
            </a:extLst>
          </p:cNvPr>
          <p:cNvSpPr txBox="1"/>
          <p:nvPr/>
        </p:nvSpPr>
        <p:spPr>
          <a:xfrm>
            <a:off x="1303224" y="6174201"/>
            <a:ext cx="2613517" cy="461665"/>
          </a:xfrm>
          <a:prstGeom prst="rect">
            <a:avLst/>
          </a:prstGeom>
          <a:solidFill>
            <a:schemeClr val="bg1"/>
          </a:solidFill>
        </p:spPr>
        <p:txBody>
          <a:bodyPr wrap="square" rtlCol="0">
            <a:spAutoFit/>
          </a:bodyPr>
          <a:lstStyle/>
          <a:p>
            <a:pPr algn="ctr"/>
            <a:r>
              <a:rPr lang="nb-NO" sz="2400" dirty="0">
                <a:solidFill>
                  <a:schemeClr val="tx2"/>
                </a:solidFill>
              </a:rPr>
              <a:t>150 000 kr</a:t>
            </a:r>
          </a:p>
        </p:txBody>
      </p:sp>
      <p:cxnSp>
        <p:nvCxnSpPr>
          <p:cNvPr id="31" name="Kobling: buet 30">
            <a:extLst>
              <a:ext uri="{FF2B5EF4-FFF2-40B4-BE49-F238E27FC236}">
                <a16:creationId xmlns:a16="http://schemas.microsoft.com/office/drawing/2014/main" id="{A46840BB-F0B8-434F-A1B3-237BFC364867}"/>
              </a:ext>
            </a:extLst>
          </p:cNvPr>
          <p:cNvCxnSpPr>
            <a:cxnSpLocks/>
            <a:stCxn id="41" idx="2"/>
            <a:endCxn id="30" idx="0"/>
          </p:cNvCxnSpPr>
          <p:nvPr/>
        </p:nvCxnSpPr>
        <p:spPr>
          <a:xfrm rot="5400000">
            <a:off x="2208241" y="4642581"/>
            <a:ext cx="1933363" cy="1129877"/>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4" name="TekstSylinder 33">
            <a:extLst>
              <a:ext uri="{FF2B5EF4-FFF2-40B4-BE49-F238E27FC236}">
                <a16:creationId xmlns:a16="http://schemas.microsoft.com/office/drawing/2014/main" id="{90DC6C67-F33A-4A88-8C25-E25AE0D28142}"/>
              </a:ext>
            </a:extLst>
          </p:cNvPr>
          <p:cNvSpPr txBox="1"/>
          <p:nvPr/>
        </p:nvSpPr>
        <p:spPr>
          <a:xfrm>
            <a:off x="4181777" y="6159393"/>
            <a:ext cx="2613517" cy="461665"/>
          </a:xfrm>
          <a:prstGeom prst="rect">
            <a:avLst/>
          </a:prstGeom>
          <a:solidFill>
            <a:schemeClr val="bg1"/>
          </a:solidFill>
        </p:spPr>
        <p:txBody>
          <a:bodyPr wrap="square" rtlCol="0">
            <a:spAutoFit/>
          </a:bodyPr>
          <a:lstStyle/>
          <a:p>
            <a:pPr algn="ctr"/>
            <a:r>
              <a:rPr lang="nb-NO" sz="2400" dirty="0">
                <a:solidFill>
                  <a:schemeClr val="tx2"/>
                </a:solidFill>
              </a:rPr>
              <a:t>175 000 kr</a:t>
            </a:r>
          </a:p>
        </p:txBody>
      </p:sp>
      <p:cxnSp>
        <p:nvCxnSpPr>
          <p:cNvPr id="35" name="Kobling: buet 34">
            <a:extLst>
              <a:ext uri="{FF2B5EF4-FFF2-40B4-BE49-F238E27FC236}">
                <a16:creationId xmlns:a16="http://schemas.microsoft.com/office/drawing/2014/main" id="{B56A4A24-4FE0-4566-94CB-8047996C1EF0}"/>
              </a:ext>
            </a:extLst>
          </p:cNvPr>
          <p:cNvCxnSpPr>
            <a:cxnSpLocks/>
            <a:stCxn id="42" idx="2"/>
            <a:endCxn id="34" idx="0"/>
          </p:cNvCxnSpPr>
          <p:nvPr/>
        </p:nvCxnSpPr>
        <p:spPr>
          <a:xfrm rot="5400000">
            <a:off x="4595048" y="5134323"/>
            <a:ext cx="1918555" cy="131578"/>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5" name="TekstSylinder 44">
            <a:extLst>
              <a:ext uri="{FF2B5EF4-FFF2-40B4-BE49-F238E27FC236}">
                <a16:creationId xmlns:a16="http://schemas.microsoft.com/office/drawing/2014/main" id="{C702FBA2-E254-49BC-81D3-8BD6BA1DF418}"/>
              </a:ext>
            </a:extLst>
          </p:cNvPr>
          <p:cNvSpPr txBox="1"/>
          <p:nvPr/>
        </p:nvSpPr>
        <p:spPr>
          <a:xfrm>
            <a:off x="7449213" y="6452926"/>
            <a:ext cx="4369159" cy="584775"/>
          </a:xfrm>
          <a:prstGeom prst="rect">
            <a:avLst/>
          </a:prstGeom>
          <a:solidFill>
            <a:schemeClr val="bg1"/>
          </a:solidFill>
        </p:spPr>
        <p:txBody>
          <a:bodyPr wrap="square" rtlCol="0" anchor="ctr">
            <a:spAutoFit/>
          </a:bodyPr>
          <a:lstStyle/>
          <a:p>
            <a:pPr algn="ctr"/>
            <a:r>
              <a:rPr lang="nb-NO" sz="3200" b="1" u="sng" dirty="0">
                <a:solidFill>
                  <a:schemeClr val="tx2"/>
                </a:solidFill>
              </a:rPr>
              <a:t>162 500 kr</a:t>
            </a:r>
          </a:p>
        </p:txBody>
      </p:sp>
      <p:sp>
        <p:nvSpPr>
          <p:cNvPr id="28" name="TekstSylinder 27">
            <a:extLst>
              <a:ext uri="{FF2B5EF4-FFF2-40B4-BE49-F238E27FC236}">
                <a16:creationId xmlns:a16="http://schemas.microsoft.com/office/drawing/2014/main" id="{37FAF003-C8CE-4634-B15D-5ECF05528A13}"/>
              </a:ext>
            </a:extLst>
          </p:cNvPr>
          <p:cNvSpPr txBox="1"/>
          <p:nvPr/>
        </p:nvSpPr>
        <p:spPr>
          <a:xfrm>
            <a:off x="7179316" y="6364566"/>
            <a:ext cx="803082" cy="769441"/>
          </a:xfrm>
          <a:prstGeom prst="rect">
            <a:avLst/>
          </a:prstGeom>
          <a:noFill/>
        </p:spPr>
        <p:txBody>
          <a:bodyPr wrap="square" rtlCol="0">
            <a:spAutoFit/>
          </a:bodyPr>
          <a:lstStyle/>
          <a:p>
            <a:pPr algn="ctr"/>
            <a:r>
              <a:rPr lang="nb-NO" sz="4400" dirty="0">
                <a:solidFill>
                  <a:schemeClr val="tx2"/>
                </a:solidFill>
              </a:rPr>
              <a:t>= </a:t>
            </a:r>
          </a:p>
        </p:txBody>
      </p:sp>
    </p:spTree>
    <p:extLst>
      <p:ext uri="{BB962C8B-B14F-4D97-AF65-F5344CB8AC3E}">
        <p14:creationId xmlns:p14="http://schemas.microsoft.com/office/powerpoint/2010/main" val="258633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34" grpId="1" animBg="1"/>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27</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Hvordan</a:t>
            </a:r>
            <a:r>
              <a:rPr lang="en-GB" dirty="0"/>
              <a:t> </a:t>
            </a:r>
            <a:r>
              <a:rPr lang="en-GB" dirty="0" err="1"/>
              <a:t>beregne</a:t>
            </a:r>
            <a:r>
              <a:rPr lang="en-GB" dirty="0"/>
              <a:t> </a:t>
            </a:r>
            <a:r>
              <a:rPr lang="en-GB" dirty="0" err="1"/>
              <a:t>omsetningstapet</a:t>
            </a:r>
            <a:r>
              <a:rPr lang="en-GB" dirty="0"/>
              <a:t>?</a:t>
            </a:r>
          </a:p>
        </p:txBody>
      </p:sp>
      <p:sp>
        <p:nvSpPr>
          <p:cNvPr id="8" name="TekstSylinder 7">
            <a:extLst>
              <a:ext uri="{FF2B5EF4-FFF2-40B4-BE49-F238E27FC236}">
                <a16:creationId xmlns:a16="http://schemas.microsoft.com/office/drawing/2014/main" id="{42A0C0EB-F0A2-43FF-804B-FB609E35C0DE}"/>
              </a:ext>
            </a:extLst>
          </p:cNvPr>
          <p:cNvSpPr txBox="1"/>
          <p:nvPr/>
        </p:nvSpPr>
        <p:spPr>
          <a:xfrm>
            <a:off x="806356" y="2614414"/>
            <a:ext cx="10786316" cy="430887"/>
          </a:xfrm>
          <a:prstGeom prst="rect">
            <a:avLst/>
          </a:prstGeom>
          <a:noFill/>
        </p:spPr>
        <p:txBody>
          <a:bodyPr wrap="square" rtlCol="0">
            <a:spAutoFit/>
          </a:bodyPr>
          <a:lstStyle/>
          <a:p>
            <a:r>
              <a:rPr lang="nb-NO" sz="2200" i="1" dirty="0">
                <a:solidFill>
                  <a:schemeClr val="tx2"/>
                </a:solidFill>
              </a:rPr>
              <a:t>Omsetning i aktuelle måneder </a:t>
            </a:r>
          </a:p>
        </p:txBody>
      </p:sp>
      <p:graphicFrame>
        <p:nvGraphicFramePr>
          <p:cNvPr id="2" name="Tabell 6">
            <a:extLst>
              <a:ext uri="{FF2B5EF4-FFF2-40B4-BE49-F238E27FC236}">
                <a16:creationId xmlns:a16="http://schemas.microsoft.com/office/drawing/2014/main" id="{65A6824A-C905-4B00-884B-F185454D5ACC}"/>
              </a:ext>
            </a:extLst>
          </p:cNvPr>
          <p:cNvGraphicFramePr>
            <a:graphicFrameLocks noGrp="1"/>
          </p:cNvGraphicFramePr>
          <p:nvPr>
            <p:extLst>
              <p:ext uri="{D42A27DB-BD31-4B8C-83A1-F6EECF244321}">
                <p14:modId xmlns:p14="http://schemas.microsoft.com/office/powerpoint/2010/main" val="3801690486"/>
              </p:ext>
            </p:extLst>
          </p:nvPr>
        </p:nvGraphicFramePr>
        <p:xfrm>
          <a:off x="923654" y="3371353"/>
          <a:ext cx="7361276" cy="828040"/>
        </p:xfrm>
        <a:graphic>
          <a:graphicData uri="http://schemas.openxmlformats.org/drawingml/2006/table">
            <a:tbl>
              <a:tblPr firstRow="1" bandRow="1">
                <a:tableStyleId>{5940675A-B579-460E-94D1-54222C63F5DA}</a:tableStyleId>
              </a:tblPr>
              <a:tblGrid>
                <a:gridCol w="1840319">
                  <a:extLst>
                    <a:ext uri="{9D8B030D-6E8A-4147-A177-3AD203B41FA5}">
                      <a16:colId xmlns:a16="http://schemas.microsoft.com/office/drawing/2014/main" val="3809254927"/>
                    </a:ext>
                  </a:extLst>
                </a:gridCol>
                <a:gridCol w="1840319">
                  <a:extLst>
                    <a:ext uri="{9D8B030D-6E8A-4147-A177-3AD203B41FA5}">
                      <a16:colId xmlns:a16="http://schemas.microsoft.com/office/drawing/2014/main" val="2561360900"/>
                    </a:ext>
                  </a:extLst>
                </a:gridCol>
                <a:gridCol w="1840319">
                  <a:extLst>
                    <a:ext uri="{9D8B030D-6E8A-4147-A177-3AD203B41FA5}">
                      <a16:colId xmlns:a16="http://schemas.microsoft.com/office/drawing/2014/main" val="2480204832"/>
                    </a:ext>
                  </a:extLst>
                </a:gridCol>
                <a:gridCol w="1840319">
                  <a:extLst>
                    <a:ext uri="{9D8B030D-6E8A-4147-A177-3AD203B41FA5}">
                      <a16:colId xmlns:a16="http://schemas.microsoft.com/office/drawing/2014/main" val="2395476401"/>
                    </a:ext>
                  </a:extLst>
                </a:gridCol>
              </a:tblGrid>
              <a:tr h="244047">
                <a:tc>
                  <a:txBody>
                    <a:bodyPr/>
                    <a:lstStyle/>
                    <a:p>
                      <a:endParaRPr lang="nb-NO" sz="2400" dirty="0">
                        <a:solidFill>
                          <a:schemeClr val="tx2"/>
                        </a:solidFill>
                      </a:endParaRP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Januar</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Februar</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Juli</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325958"/>
                  </a:ext>
                </a:extLst>
              </a:tr>
              <a:tr h="370840">
                <a:tc>
                  <a:txBody>
                    <a:bodyPr/>
                    <a:lstStyle/>
                    <a:p>
                      <a:r>
                        <a:rPr lang="nb-NO" sz="1800" b="1" dirty="0">
                          <a:solidFill>
                            <a:schemeClr val="tx2"/>
                          </a:solidFill>
                        </a:rPr>
                        <a:t>2020</a:t>
                      </a: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nb-NO" sz="1800" dirty="0">
                        <a:solidFill>
                          <a:schemeClr val="tx2"/>
                        </a:solidFill>
                      </a:endParaRP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9884899"/>
                  </a:ext>
                </a:extLst>
              </a:tr>
            </a:tbl>
          </a:graphicData>
        </a:graphic>
      </p:graphicFrame>
      <p:sp>
        <p:nvSpPr>
          <p:cNvPr id="41" name="TekstSylinder 40">
            <a:extLst>
              <a:ext uri="{FF2B5EF4-FFF2-40B4-BE49-F238E27FC236}">
                <a16:creationId xmlns:a16="http://schemas.microsoft.com/office/drawing/2014/main" id="{EB2F6D51-10B7-4311-B9E0-8D60CF5D0F20}"/>
              </a:ext>
            </a:extLst>
          </p:cNvPr>
          <p:cNvSpPr txBox="1"/>
          <p:nvPr/>
        </p:nvSpPr>
        <p:spPr>
          <a:xfrm>
            <a:off x="2983044" y="3883218"/>
            <a:ext cx="1388703" cy="373775"/>
          </a:xfrm>
          <a:prstGeom prst="rect">
            <a:avLst/>
          </a:prstGeom>
          <a:solidFill>
            <a:schemeClr val="bg1"/>
          </a:solidFill>
        </p:spPr>
        <p:txBody>
          <a:bodyPr wrap="square" rtlCol="0">
            <a:spAutoFit/>
          </a:bodyPr>
          <a:lstStyle/>
          <a:p>
            <a:pPr algn="ctr"/>
            <a:r>
              <a:rPr lang="nb-NO" sz="1800" dirty="0">
                <a:solidFill>
                  <a:schemeClr val="tx2"/>
                </a:solidFill>
              </a:rPr>
              <a:t>150 000 kr</a:t>
            </a:r>
          </a:p>
        </p:txBody>
      </p:sp>
      <p:sp>
        <p:nvSpPr>
          <p:cNvPr id="42" name="TekstSylinder 41">
            <a:extLst>
              <a:ext uri="{FF2B5EF4-FFF2-40B4-BE49-F238E27FC236}">
                <a16:creationId xmlns:a16="http://schemas.microsoft.com/office/drawing/2014/main" id="{0675DEF4-01A1-4C73-9229-9ADE80402144}"/>
              </a:ext>
            </a:extLst>
          </p:cNvPr>
          <p:cNvSpPr txBox="1"/>
          <p:nvPr/>
        </p:nvSpPr>
        <p:spPr>
          <a:xfrm>
            <a:off x="4834183" y="3915897"/>
            <a:ext cx="1388703" cy="373775"/>
          </a:xfrm>
          <a:prstGeom prst="rect">
            <a:avLst/>
          </a:prstGeom>
          <a:solidFill>
            <a:schemeClr val="bg1"/>
          </a:solidFill>
        </p:spPr>
        <p:txBody>
          <a:bodyPr wrap="square" rtlCol="0">
            <a:spAutoFit/>
          </a:bodyPr>
          <a:lstStyle/>
          <a:p>
            <a:pPr algn="ctr"/>
            <a:r>
              <a:rPr lang="nb-NO" sz="1800" dirty="0">
                <a:solidFill>
                  <a:schemeClr val="tx2"/>
                </a:solidFill>
              </a:rPr>
              <a:t>175 000 kr</a:t>
            </a:r>
          </a:p>
        </p:txBody>
      </p:sp>
      <p:sp>
        <p:nvSpPr>
          <p:cNvPr id="25" name="TekstSylinder 24">
            <a:extLst>
              <a:ext uri="{FF2B5EF4-FFF2-40B4-BE49-F238E27FC236}">
                <a16:creationId xmlns:a16="http://schemas.microsoft.com/office/drawing/2014/main" id="{DE31D6A1-9621-43D0-8160-A4976F4F28CF}"/>
              </a:ext>
            </a:extLst>
          </p:cNvPr>
          <p:cNvSpPr txBox="1"/>
          <p:nvPr/>
        </p:nvSpPr>
        <p:spPr>
          <a:xfrm>
            <a:off x="6762892" y="3908679"/>
            <a:ext cx="1388703" cy="373775"/>
          </a:xfrm>
          <a:prstGeom prst="rect">
            <a:avLst/>
          </a:prstGeom>
          <a:solidFill>
            <a:schemeClr val="bg1"/>
          </a:solidFill>
        </p:spPr>
        <p:txBody>
          <a:bodyPr wrap="square" rtlCol="0">
            <a:spAutoFit/>
          </a:bodyPr>
          <a:lstStyle/>
          <a:p>
            <a:pPr algn="ctr"/>
            <a:r>
              <a:rPr lang="nb-NO" sz="1800" dirty="0">
                <a:solidFill>
                  <a:schemeClr val="tx2"/>
                </a:solidFill>
              </a:rPr>
              <a:t>100 000 kr</a:t>
            </a:r>
          </a:p>
        </p:txBody>
      </p:sp>
      <p:sp>
        <p:nvSpPr>
          <p:cNvPr id="26" name="TekstSylinder 25">
            <a:extLst>
              <a:ext uri="{FF2B5EF4-FFF2-40B4-BE49-F238E27FC236}">
                <a16:creationId xmlns:a16="http://schemas.microsoft.com/office/drawing/2014/main" id="{7813D538-3C9F-4722-B483-27D0F7CB90C9}"/>
              </a:ext>
            </a:extLst>
          </p:cNvPr>
          <p:cNvSpPr txBox="1"/>
          <p:nvPr/>
        </p:nvSpPr>
        <p:spPr>
          <a:xfrm>
            <a:off x="8016423" y="6056902"/>
            <a:ext cx="803082" cy="769441"/>
          </a:xfrm>
          <a:prstGeom prst="rect">
            <a:avLst/>
          </a:prstGeom>
          <a:noFill/>
        </p:spPr>
        <p:txBody>
          <a:bodyPr wrap="square" rtlCol="0">
            <a:spAutoFit/>
          </a:bodyPr>
          <a:lstStyle/>
          <a:p>
            <a:pPr algn="ctr"/>
            <a:r>
              <a:rPr lang="nb-NO" sz="3600" dirty="0">
                <a:solidFill>
                  <a:schemeClr val="tx2"/>
                </a:solidFill>
              </a:rPr>
              <a:t>=</a:t>
            </a:r>
            <a:r>
              <a:rPr lang="nb-NO" sz="4400" dirty="0">
                <a:solidFill>
                  <a:schemeClr val="tx2"/>
                </a:solidFill>
              </a:rPr>
              <a:t> </a:t>
            </a:r>
          </a:p>
        </p:txBody>
      </p:sp>
      <p:sp>
        <p:nvSpPr>
          <p:cNvPr id="27" name="TekstSylinder 26">
            <a:extLst>
              <a:ext uri="{FF2B5EF4-FFF2-40B4-BE49-F238E27FC236}">
                <a16:creationId xmlns:a16="http://schemas.microsoft.com/office/drawing/2014/main" id="{6DC7610C-7D49-49C2-8149-7C9CCE63CDC0}"/>
              </a:ext>
            </a:extLst>
          </p:cNvPr>
          <p:cNvSpPr txBox="1"/>
          <p:nvPr/>
        </p:nvSpPr>
        <p:spPr>
          <a:xfrm>
            <a:off x="4432639" y="5919392"/>
            <a:ext cx="803082" cy="769441"/>
          </a:xfrm>
          <a:prstGeom prst="rect">
            <a:avLst/>
          </a:prstGeom>
          <a:noFill/>
        </p:spPr>
        <p:txBody>
          <a:bodyPr wrap="square" rtlCol="0">
            <a:spAutoFit/>
          </a:bodyPr>
          <a:lstStyle/>
          <a:p>
            <a:pPr algn="ctr"/>
            <a:r>
              <a:rPr lang="nb-NO" sz="3200" dirty="0">
                <a:solidFill>
                  <a:schemeClr val="tx2"/>
                </a:solidFill>
              </a:rPr>
              <a:t>-</a:t>
            </a:r>
            <a:r>
              <a:rPr lang="nb-NO" sz="4400" dirty="0">
                <a:solidFill>
                  <a:schemeClr val="tx2"/>
                </a:solidFill>
              </a:rPr>
              <a:t> </a:t>
            </a:r>
          </a:p>
        </p:txBody>
      </p:sp>
      <p:sp>
        <p:nvSpPr>
          <p:cNvPr id="28" name="TekstSylinder 27">
            <a:extLst>
              <a:ext uri="{FF2B5EF4-FFF2-40B4-BE49-F238E27FC236}">
                <a16:creationId xmlns:a16="http://schemas.microsoft.com/office/drawing/2014/main" id="{0AF6EEA0-56DD-4513-98B8-651166DBE87E}"/>
              </a:ext>
            </a:extLst>
          </p:cNvPr>
          <p:cNvSpPr txBox="1"/>
          <p:nvPr/>
        </p:nvSpPr>
        <p:spPr>
          <a:xfrm>
            <a:off x="5100552" y="5973559"/>
            <a:ext cx="3067030" cy="830997"/>
          </a:xfrm>
          <a:prstGeom prst="rect">
            <a:avLst/>
          </a:prstGeom>
          <a:no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Faktisk omsetning i </a:t>
            </a:r>
            <a:r>
              <a:rPr lang="nb-NO" sz="2400" i="1" dirty="0" err="1">
                <a:solidFill>
                  <a:schemeClr val="tx2"/>
                </a:solidFill>
                <a:latin typeface="Calibri" panose="020F0502020204030204" pitchFamily="34" charset="0"/>
                <a:cs typeface="Calibri" panose="020F0502020204030204" pitchFamily="34" charset="0"/>
              </a:rPr>
              <a:t>tilskuddsmåneden</a:t>
            </a:r>
            <a:endParaRPr lang="nb-NO" sz="2400" i="1" dirty="0">
              <a:solidFill>
                <a:schemeClr val="tx2"/>
              </a:solidFill>
              <a:latin typeface="Calibri" panose="020F0502020204030204" pitchFamily="34" charset="0"/>
              <a:cs typeface="Calibri" panose="020F0502020204030204" pitchFamily="34" charset="0"/>
            </a:endParaRPr>
          </a:p>
        </p:txBody>
      </p:sp>
      <p:sp>
        <p:nvSpPr>
          <p:cNvPr id="29" name="TekstSylinder 28">
            <a:extLst>
              <a:ext uri="{FF2B5EF4-FFF2-40B4-BE49-F238E27FC236}">
                <a16:creationId xmlns:a16="http://schemas.microsoft.com/office/drawing/2014/main" id="{B6276540-B1F6-4271-BD1A-82933F5903C7}"/>
              </a:ext>
            </a:extLst>
          </p:cNvPr>
          <p:cNvSpPr txBox="1"/>
          <p:nvPr/>
        </p:nvSpPr>
        <p:spPr>
          <a:xfrm>
            <a:off x="9101318" y="6225008"/>
            <a:ext cx="4093880" cy="461665"/>
          </a:xfrm>
          <a:prstGeom prst="rect">
            <a:avLst/>
          </a:prstGeom>
          <a:noFill/>
        </p:spPr>
        <p:txBody>
          <a:bodyPr wrap="square" rtlCol="0">
            <a:spAutoFit/>
          </a:bodyPr>
          <a:lstStyle/>
          <a:p>
            <a:r>
              <a:rPr lang="nb-NO" sz="2400" b="1" i="1" dirty="0">
                <a:solidFill>
                  <a:schemeClr val="tx2"/>
                </a:solidFill>
                <a:latin typeface="Calibri" panose="020F0502020204030204" pitchFamily="34" charset="0"/>
                <a:cs typeface="Calibri" panose="020F0502020204030204" pitchFamily="34" charset="0"/>
              </a:rPr>
              <a:t>Omsetningstap i kr</a:t>
            </a:r>
          </a:p>
        </p:txBody>
      </p:sp>
      <p:cxnSp>
        <p:nvCxnSpPr>
          <p:cNvPr id="30" name="Rett linje 29">
            <a:extLst>
              <a:ext uri="{FF2B5EF4-FFF2-40B4-BE49-F238E27FC236}">
                <a16:creationId xmlns:a16="http://schemas.microsoft.com/office/drawing/2014/main" id="{99357CF4-8A30-46FC-BE74-DD36D7F0BDD4}"/>
              </a:ext>
            </a:extLst>
          </p:cNvPr>
          <p:cNvCxnSpPr/>
          <p:nvPr/>
        </p:nvCxnSpPr>
        <p:spPr>
          <a:xfrm>
            <a:off x="1021041" y="7848401"/>
            <a:ext cx="39240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kstSylinder 30">
            <a:extLst>
              <a:ext uri="{FF2B5EF4-FFF2-40B4-BE49-F238E27FC236}">
                <a16:creationId xmlns:a16="http://schemas.microsoft.com/office/drawing/2014/main" id="{1C524877-3A4D-4860-AB29-9F2B5DFB5BFB}"/>
              </a:ext>
            </a:extLst>
          </p:cNvPr>
          <p:cNvSpPr txBox="1"/>
          <p:nvPr/>
        </p:nvSpPr>
        <p:spPr>
          <a:xfrm>
            <a:off x="5211870" y="7414609"/>
            <a:ext cx="803082" cy="769441"/>
          </a:xfrm>
          <a:prstGeom prst="rect">
            <a:avLst/>
          </a:prstGeom>
          <a:noFill/>
        </p:spPr>
        <p:txBody>
          <a:bodyPr wrap="square" rtlCol="0">
            <a:spAutoFit/>
          </a:bodyPr>
          <a:lstStyle/>
          <a:p>
            <a:pPr algn="ctr"/>
            <a:r>
              <a:rPr lang="nb-NO" sz="3600" dirty="0">
                <a:solidFill>
                  <a:schemeClr val="tx2"/>
                </a:solidFill>
              </a:rPr>
              <a:t>=</a:t>
            </a:r>
            <a:r>
              <a:rPr lang="nb-NO" sz="4400" dirty="0">
                <a:solidFill>
                  <a:schemeClr val="tx2"/>
                </a:solidFill>
              </a:rPr>
              <a:t> </a:t>
            </a:r>
          </a:p>
        </p:txBody>
      </p:sp>
      <p:sp>
        <p:nvSpPr>
          <p:cNvPr id="32" name="TekstSylinder 31">
            <a:extLst>
              <a:ext uri="{FF2B5EF4-FFF2-40B4-BE49-F238E27FC236}">
                <a16:creationId xmlns:a16="http://schemas.microsoft.com/office/drawing/2014/main" id="{F30DCB5F-B448-48A1-8E06-C98ABB6840E4}"/>
              </a:ext>
            </a:extLst>
          </p:cNvPr>
          <p:cNvSpPr txBox="1"/>
          <p:nvPr/>
        </p:nvSpPr>
        <p:spPr>
          <a:xfrm>
            <a:off x="6223293" y="7617571"/>
            <a:ext cx="4093880" cy="461665"/>
          </a:xfrm>
          <a:prstGeom prst="rect">
            <a:avLst/>
          </a:prstGeom>
          <a:noFill/>
        </p:spPr>
        <p:txBody>
          <a:bodyPr wrap="square" rtlCol="0">
            <a:spAutoFit/>
          </a:bodyPr>
          <a:lstStyle/>
          <a:p>
            <a:r>
              <a:rPr lang="nb-NO" sz="2400" b="1" i="1" dirty="0">
                <a:solidFill>
                  <a:schemeClr val="tx2"/>
                </a:solidFill>
                <a:latin typeface="Calibri" panose="020F0502020204030204" pitchFamily="34" charset="0"/>
                <a:cs typeface="Calibri" panose="020F0502020204030204" pitchFamily="34" charset="0"/>
              </a:rPr>
              <a:t>Omsetningstap i prosent</a:t>
            </a:r>
          </a:p>
        </p:txBody>
      </p:sp>
      <p:sp>
        <p:nvSpPr>
          <p:cNvPr id="33" name="TekstSylinder 32">
            <a:extLst>
              <a:ext uri="{FF2B5EF4-FFF2-40B4-BE49-F238E27FC236}">
                <a16:creationId xmlns:a16="http://schemas.microsoft.com/office/drawing/2014/main" id="{F03B0712-F8B0-4020-BAF4-93BB2509F31F}"/>
              </a:ext>
            </a:extLst>
          </p:cNvPr>
          <p:cNvSpPr txBox="1"/>
          <p:nvPr/>
        </p:nvSpPr>
        <p:spPr>
          <a:xfrm>
            <a:off x="269865" y="6174220"/>
            <a:ext cx="4178767" cy="461665"/>
          </a:xfrm>
          <a:prstGeom prst="rect">
            <a:avLst/>
          </a:prstGeom>
          <a:noFill/>
        </p:spPr>
        <p:txBody>
          <a:bodyPr wrap="square" rtlCol="0">
            <a:spAutoFit/>
          </a:bodyPr>
          <a:lstStyle/>
          <a:p>
            <a:pPr algn="r"/>
            <a:r>
              <a:rPr lang="nb-NO" sz="2400" i="1" dirty="0">
                <a:solidFill>
                  <a:schemeClr val="tx2"/>
                </a:solidFill>
                <a:latin typeface="Calibri" panose="020F0502020204030204" pitchFamily="34" charset="0"/>
                <a:cs typeface="Calibri" panose="020F0502020204030204" pitchFamily="34" charset="0"/>
              </a:rPr>
              <a:t>Beregnet normalomsetning</a:t>
            </a:r>
          </a:p>
        </p:txBody>
      </p:sp>
      <p:sp>
        <p:nvSpPr>
          <p:cNvPr id="34" name="TekstSylinder 33">
            <a:extLst>
              <a:ext uri="{FF2B5EF4-FFF2-40B4-BE49-F238E27FC236}">
                <a16:creationId xmlns:a16="http://schemas.microsoft.com/office/drawing/2014/main" id="{8D85198E-3352-4EC5-AE35-06B0815D5A6C}"/>
              </a:ext>
            </a:extLst>
          </p:cNvPr>
          <p:cNvSpPr txBox="1"/>
          <p:nvPr/>
        </p:nvSpPr>
        <p:spPr>
          <a:xfrm>
            <a:off x="715289" y="4867014"/>
            <a:ext cx="3753014" cy="461665"/>
          </a:xfrm>
          <a:prstGeom prst="rect">
            <a:avLst/>
          </a:prstGeom>
          <a:noFill/>
        </p:spPr>
        <p:txBody>
          <a:bodyPr wrap="square" rtlCol="0">
            <a:spAutoFit/>
          </a:bodyPr>
          <a:lstStyle/>
          <a:p>
            <a:pPr algn="r"/>
            <a:r>
              <a:rPr lang="nb-NO" sz="2400" i="1" dirty="0">
                <a:solidFill>
                  <a:schemeClr val="tx2"/>
                </a:solidFill>
                <a:latin typeface="Calibri" panose="020F0502020204030204" pitchFamily="34" charset="0"/>
                <a:cs typeface="Calibri" panose="020F0502020204030204" pitchFamily="34" charset="0"/>
              </a:rPr>
              <a:t>Beregnet normalomsetning</a:t>
            </a:r>
            <a:endParaRPr lang="nb-NO" sz="2000" i="1" dirty="0">
              <a:solidFill>
                <a:schemeClr val="tx2"/>
              </a:solidFill>
              <a:latin typeface="Calibri" panose="020F0502020204030204" pitchFamily="34" charset="0"/>
              <a:cs typeface="Calibri" panose="020F0502020204030204" pitchFamily="34" charset="0"/>
            </a:endParaRPr>
          </a:p>
        </p:txBody>
      </p:sp>
      <p:sp>
        <p:nvSpPr>
          <p:cNvPr id="35" name="TekstSylinder 34">
            <a:extLst>
              <a:ext uri="{FF2B5EF4-FFF2-40B4-BE49-F238E27FC236}">
                <a16:creationId xmlns:a16="http://schemas.microsoft.com/office/drawing/2014/main" id="{570B5AD5-99A8-4A63-9FD7-46FF5B620F45}"/>
              </a:ext>
            </a:extLst>
          </p:cNvPr>
          <p:cNvSpPr txBox="1"/>
          <p:nvPr/>
        </p:nvSpPr>
        <p:spPr>
          <a:xfrm>
            <a:off x="4468304" y="4767757"/>
            <a:ext cx="2368074" cy="584775"/>
          </a:xfrm>
          <a:prstGeom prst="rect">
            <a:avLst/>
          </a:prstGeom>
          <a:solidFill>
            <a:schemeClr val="bg1"/>
          </a:solidFill>
        </p:spPr>
        <p:txBody>
          <a:bodyPr wrap="square" rtlCol="0">
            <a:spAutoFit/>
          </a:bodyPr>
          <a:lstStyle/>
          <a:p>
            <a:r>
              <a:rPr lang="nb-NO" sz="3200" i="1" dirty="0">
                <a:solidFill>
                  <a:schemeClr val="tx2"/>
                </a:solidFill>
              </a:rPr>
              <a:t>162 500 kr</a:t>
            </a:r>
          </a:p>
        </p:txBody>
      </p:sp>
      <p:sp>
        <p:nvSpPr>
          <p:cNvPr id="36" name="TekstSylinder 35">
            <a:extLst>
              <a:ext uri="{FF2B5EF4-FFF2-40B4-BE49-F238E27FC236}">
                <a16:creationId xmlns:a16="http://schemas.microsoft.com/office/drawing/2014/main" id="{F0C1ADCA-695F-475A-A957-DF270522B9B2}"/>
              </a:ext>
            </a:extLst>
          </p:cNvPr>
          <p:cNvSpPr txBox="1"/>
          <p:nvPr/>
        </p:nvSpPr>
        <p:spPr>
          <a:xfrm>
            <a:off x="551935" y="7324598"/>
            <a:ext cx="4485799" cy="461665"/>
          </a:xfrm>
          <a:prstGeom prst="rect">
            <a:avLst/>
          </a:prstGeom>
          <a:no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Omsetningstap i kr</a:t>
            </a:r>
          </a:p>
        </p:txBody>
      </p:sp>
      <p:sp>
        <p:nvSpPr>
          <p:cNvPr id="37" name="TekstSylinder 36">
            <a:extLst>
              <a:ext uri="{FF2B5EF4-FFF2-40B4-BE49-F238E27FC236}">
                <a16:creationId xmlns:a16="http://schemas.microsoft.com/office/drawing/2014/main" id="{0DF03379-91C3-475A-B3CD-DF682DF59BFC}"/>
              </a:ext>
            </a:extLst>
          </p:cNvPr>
          <p:cNvSpPr txBox="1"/>
          <p:nvPr/>
        </p:nvSpPr>
        <p:spPr>
          <a:xfrm>
            <a:off x="678685" y="7916750"/>
            <a:ext cx="4485799" cy="461665"/>
          </a:xfrm>
          <a:prstGeom prst="rect">
            <a:avLst/>
          </a:prstGeom>
          <a:no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Beregnet normalomsetning</a:t>
            </a:r>
          </a:p>
        </p:txBody>
      </p:sp>
      <p:sp>
        <p:nvSpPr>
          <p:cNvPr id="54" name="TekstSylinder 53">
            <a:extLst>
              <a:ext uri="{FF2B5EF4-FFF2-40B4-BE49-F238E27FC236}">
                <a16:creationId xmlns:a16="http://schemas.microsoft.com/office/drawing/2014/main" id="{14BC9E01-7F08-4C66-8296-700C31A32346}"/>
              </a:ext>
            </a:extLst>
          </p:cNvPr>
          <p:cNvSpPr txBox="1"/>
          <p:nvPr/>
        </p:nvSpPr>
        <p:spPr>
          <a:xfrm>
            <a:off x="5194066" y="6034892"/>
            <a:ext cx="2880000" cy="720000"/>
          </a:xfrm>
          <a:prstGeom prst="rect">
            <a:avLst/>
          </a:prstGeom>
          <a:solidFill>
            <a:schemeClr val="bg1"/>
          </a:solidFill>
        </p:spPr>
        <p:txBody>
          <a:bodyPr wrap="square" rtlCol="0" anchor="ctr">
            <a:spAutoFit/>
          </a:bodyPr>
          <a:lstStyle/>
          <a:p>
            <a:pPr algn="ctr"/>
            <a:r>
              <a:rPr lang="nb-NO" sz="2400" dirty="0">
                <a:solidFill>
                  <a:schemeClr val="tx2"/>
                </a:solidFill>
              </a:rPr>
              <a:t>100 000 kr</a:t>
            </a:r>
          </a:p>
        </p:txBody>
      </p:sp>
      <p:cxnSp>
        <p:nvCxnSpPr>
          <p:cNvPr id="59" name="Kobling: buet 58">
            <a:extLst>
              <a:ext uri="{FF2B5EF4-FFF2-40B4-BE49-F238E27FC236}">
                <a16:creationId xmlns:a16="http://schemas.microsoft.com/office/drawing/2014/main" id="{7B89BA3C-3221-4E4E-9D51-DF4CCEB5F375}"/>
              </a:ext>
            </a:extLst>
          </p:cNvPr>
          <p:cNvCxnSpPr>
            <a:cxnSpLocks/>
            <a:stCxn id="35" idx="2"/>
            <a:endCxn id="62" idx="0"/>
          </p:cNvCxnSpPr>
          <p:nvPr/>
        </p:nvCxnSpPr>
        <p:spPr>
          <a:xfrm rot="5400000">
            <a:off x="3771314" y="4277194"/>
            <a:ext cx="805692" cy="2956362"/>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0" name="TekstSylinder 59">
            <a:extLst>
              <a:ext uri="{FF2B5EF4-FFF2-40B4-BE49-F238E27FC236}">
                <a16:creationId xmlns:a16="http://schemas.microsoft.com/office/drawing/2014/main" id="{B5027E87-6EB9-4318-989B-A2FB017AA305}"/>
              </a:ext>
            </a:extLst>
          </p:cNvPr>
          <p:cNvSpPr txBox="1"/>
          <p:nvPr/>
        </p:nvSpPr>
        <p:spPr>
          <a:xfrm>
            <a:off x="9032041" y="6145517"/>
            <a:ext cx="2736000" cy="584775"/>
          </a:xfrm>
          <a:prstGeom prst="rect">
            <a:avLst/>
          </a:prstGeom>
          <a:solidFill>
            <a:schemeClr val="bg1"/>
          </a:solidFill>
        </p:spPr>
        <p:txBody>
          <a:bodyPr wrap="square" rtlCol="0" anchor="ctr">
            <a:spAutoFit/>
          </a:bodyPr>
          <a:lstStyle/>
          <a:p>
            <a:pPr algn="ctr"/>
            <a:r>
              <a:rPr lang="nb-NO" sz="3200" b="1" u="sng" dirty="0">
                <a:solidFill>
                  <a:schemeClr val="tx2"/>
                </a:solidFill>
              </a:rPr>
              <a:t>62 500 kr</a:t>
            </a:r>
          </a:p>
        </p:txBody>
      </p:sp>
      <p:sp>
        <p:nvSpPr>
          <p:cNvPr id="62" name="TekstSylinder 61">
            <a:extLst>
              <a:ext uri="{FF2B5EF4-FFF2-40B4-BE49-F238E27FC236}">
                <a16:creationId xmlns:a16="http://schemas.microsoft.com/office/drawing/2014/main" id="{34C12163-DDAA-4CEE-B5CD-DBCB155E9E82}"/>
              </a:ext>
            </a:extLst>
          </p:cNvPr>
          <p:cNvSpPr txBox="1"/>
          <p:nvPr/>
        </p:nvSpPr>
        <p:spPr>
          <a:xfrm>
            <a:off x="923657" y="6158224"/>
            <a:ext cx="3544649" cy="461665"/>
          </a:xfrm>
          <a:prstGeom prst="rect">
            <a:avLst/>
          </a:prstGeom>
          <a:solidFill>
            <a:schemeClr val="bg1"/>
          </a:solidFill>
        </p:spPr>
        <p:txBody>
          <a:bodyPr wrap="square" rtlCol="0" anchor="ctr">
            <a:spAutoFit/>
          </a:bodyPr>
          <a:lstStyle/>
          <a:p>
            <a:pPr algn="ctr"/>
            <a:r>
              <a:rPr lang="nb-NO" sz="2400" dirty="0">
                <a:solidFill>
                  <a:schemeClr val="tx2"/>
                </a:solidFill>
              </a:rPr>
              <a:t>162 500 kr</a:t>
            </a:r>
          </a:p>
        </p:txBody>
      </p:sp>
      <p:sp>
        <p:nvSpPr>
          <p:cNvPr id="63" name="TekstSylinder 62">
            <a:extLst>
              <a:ext uri="{FF2B5EF4-FFF2-40B4-BE49-F238E27FC236}">
                <a16:creationId xmlns:a16="http://schemas.microsoft.com/office/drawing/2014/main" id="{ECFA268A-47CA-4C2F-9FED-3750807B0B62}"/>
              </a:ext>
            </a:extLst>
          </p:cNvPr>
          <p:cNvSpPr txBox="1"/>
          <p:nvPr/>
        </p:nvSpPr>
        <p:spPr>
          <a:xfrm>
            <a:off x="796831" y="7324597"/>
            <a:ext cx="3996000" cy="461665"/>
          </a:xfrm>
          <a:prstGeom prst="rect">
            <a:avLst/>
          </a:prstGeom>
          <a:solidFill>
            <a:schemeClr val="bg1"/>
          </a:solidFill>
        </p:spPr>
        <p:txBody>
          <a:bodyPr wrap="square" rtlCol="0">
            <a:spAutoFit/>
          </a:bodyPr>
          <a:lstStyle/>
          <a:p>
            <a:pPr algn="ctr"/>
            <a:r>
              <a:rPr lang="nb-NO" sz="2400" dirty="0">
                <a:solidFill>
                  <a:schemeClr val="tx2"/>
                </a:solidFill>
              </a:rPr>
              <a:t>62 500 kr</a:t>
            </a:r>
          </a:p>
        </p:txBody>
      </p:sp>
      <p:sp>
        <p:nvSpPr>
          <p:cNvPr id="72" name="TekstSylinder 71">
            <a:extLst>
              <a:ext uri="{FF2B5EF4-FFF2-40B4-BE49-F238E27FC236}">
                <a16:creationId xmlns:a16="http://schemas.microsoft.com/office/drawing/2014/main" id="{320C3BCC-23D4-4DAD-9591-10268E2B6010}"/>
              </a:ext>
            </a:extLst>
          </p:cNvPr>
          <p:cNvSpPr txBox="1"/>
          <p:nvPr/>
        </p:nvSpPr>
        <p:spPr>
          <a:xfrm>
            <a:off x="6253551" y="7547925"/>
            <a:ext cx="3796082" cy="584775"/>
          </a:xfrm>
          <a:prstGeom prst="rect">
            <a:avLst/>
          </a:prstGeom>
          <a:solidFill>
            <a:schemeClr val="bg1"/>
          </a:solidFill>
        </p:spPr>
        <p:txBody>
          <a:bodyPr wrap="square" rtlCol="0" anchor="ctr">
            <a:spAutoFit/>
          </a:bodyPr>
          <a:lstStyle/>
          <a:p>
            <a:r>
              <a:rPr lang="nb-NO" sz="3200" b="1" u="sng" dirty="0">
                <a:solidFill>
                  <a:schemeClr val="tx2"/>
                </a:solidFill>
              </a:rPr>
              <a:t>38,46 %</a:t>
            </a:r>
          </a:p>
        </p:txBody>
      </p:sp>
      <p:cxnSp>
        <p:nvCxnSpPr>
          <p:cNvPr id="40" name="Kobling: buet 39">
            <a:extLst>
              <a:ext uri="{FF2B5EF4-FFF2-40B4-BE49-F238E27FC236}">
                <a16:creationId xmlns:a16="http://schemas.microsoft.com/office/drawing/2014/main" id="{1B428E2E-251E-498D-AB80-2D402262AB0E}"/>
              </a:ext>
            </a:extLst>
          </p:cNvPr>
          <p:cNvCxnSpPr>
            <a:cxnSpLocks/>
            <a:stCxn id="25" idx="2"/>
            <a:endCxn id="54" idx="0"/>
          </p:cNvCxnSpPr>
          <p:nvPr/>
        </p:nvCxnSpPr>
        <p:spPr>
          <a:xfrm rot="5400000">
            <a:off x="6169436" y="4747084"/>
            <a:ext cx="1752438" cy="823178"/>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Kobling: buet 45">
            <a:extLst>
              <a:ext uri="{FF2B5EF4-FFF2-40B4-BE49-F238E27FC236}">
                <a16:creationId xmlns:a16="http://schemas.microsoft.com/office/drawing/2014/main" id="{6F3BAC96-702A-43BA-9B93-DD3F8D0BC7AB}"/>
              </a:ext>
            </a:extLst>
          </p:cNvPr>
          <p:cNvCxnSpPr>
            <a:cxnSpLocks/>
            <a:stCxn id="60" idx="2"/>
            <a:endCxn id="63" idx="0"/>
          </p:cNvCxnSpPr>
          <p:nvPr/>
        </p:nvCxnSpPr>
        <p:spPr>
          <a:xfrm rot="5400000">
            <a:off x="6300287" y="3224836"/>
            <a:ext cx="594305" cy="7605210"/>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0" name="TekstSylinder 49">
            <a:extLst>
              <a:ext uri="{FF2B5EF4-FFF2-40B4-BE49-F238E27FC236}">
                <a16:creationId xmlns:a16="http://schemas.microsoft.com/office/drawing/2014/main" id="{75571879-18F6-49C6-BD64-AD7DD60BE557}"/>
              </a:ext>
            </a:extLst>
          </p:cNvPr>
          <p:cNvSpPr txBox="1"/>
          <p:nvPr/>
        </p:nvSpPr>
        <p:spPr>
          <a:xfrm>
            <a:off x="713703" y="7916749"/>
            <a:ext cx="3996000" cy="461665"/>
          </a:xfrm>
          <a:prstGeom prst="rect">
            <a:avLst/>
          </a:prstGeom>
          <a:solidFill>
            <a:schemeClr val="bg1"/>
          </a:solidFill>
        </p:spPr>
        <p:txBody>
          <a:bodyPr wrap="square" rtlCol="0">
            <a:spAutoFit/>
          </a:bodyPr>
          <a:lstStyle/>
          <a:p>
            <a:pPr algn="ctr"/>
            <a:r>
              <a:rPr lang="nb-NO" sz="2400" dirty="0">
                <a:solidFill>
                  <a:schemeClr val="tx2"/>
                </a:solidFill>
              </a:rPr>
              <a:t>162 500 kr</a:t>
            </a:r>
          </a:p>
        </p:txBody>
      </p:sp>
      <p:cxnSp>
        <p:nvCxnSpPr>
          <p:cNvPr id="51" name="Kobling: buet 50">
            <a:extLst>
              <a:ext uri="{FF2B5EF4-FFF2-40B4-BE49-F238E27FC236}">
                <a16:creationId xmlns:a16="http://schemas.microsoft.com/office/drawing/2014/main" id="{F581D9DF-F904-4A6A-8055-CA539F4B75E9}"/>
              </a:ext>
            </a:extLst>
          </p:cNvPr>
          <p:cNvCxnSpPr>
            <a:cxnSpLocks/>
            <a:stCxn id="35" idx="2"/>
            <a:endCxn id="50" idx="0"/>
          </p:cNvCxnSpPr>
          <p:nvPr/>
        </p:nvCxnSpPr>
        <p:spPr>
          <a:xfrm rot="5400000">
            <a:off x="2899917" y="5164318"/>
            <a:ext cx="2564217" cy="2940638"/>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8" name="Rektangel 37">
            <a:extLst>
              <a:ext uri="{FF2B5EF4-FFF2-40B4-BE49-F238E27FC236}">
                <a16:creationId xmlns:a16="http://schemas.microsoft.com/office/drawing/2014/main" id="{BB4D2DF2-2928-4490-AB62-B8D76985E29A}"/>
              </a:ext>
            </a:extLst>
          </p:cNvPr>
          <p:cNvSpPr/>
          <p:nvPr/>
        </p:nvSpPr>
        <p:spPr>
          <a:xfrm>
            <a:off x="5871559" y="7332922"/>
            <a:ext cx="2369398" cy="1045493"/>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13958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5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4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5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1" grpId="0" animBg="1"/>
      <p:bldP spid="42" grpId="0" animBg="1"/>
      <p:bldP spid="25" grpId="0" animBg="1"/>
      <p:bldP spid="34" grpId="0"/>
      <p:bldP spid="35" grpId="0" animBg="1"/>
      <p:bldP spid="54" grpId="0" animBg="1"/>
      <p:bldP spid="60" grpId="0" animBg="1"/>
      <p:bldP spid="62" grpId="0" animBg="1"/>
      <p:bldP spid="63" grpId="0" animBg="1"/>
      <p:bldP spid="72" grpId="0" animBg="1"/>
      <p:bldP spid="50"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28</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Skattepliktig</a:t>
            </a:r>
            <a:r>
              <a:rPr lang="en-GB" dirty="0"/>
              <a:t> </a:t>
            </a:r>
            <a:r>
              <a:rPr lang="en-GB" dirty="0" err="1"/>
              <a:t>foretak</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806356" y="2614414"/>
            <a:ext cx="11486142" cy="430887"/>
          </a:xfrm>
          <a:prstGeom prst="rect">
            <a:avLst/>
          </a:prstGeom>
          <a:noFill/>
        </p:spPr>
        <p:txBody>
          <a:bodyPr wrap="square" rtlCol="0">
            <a:spAutoFit/>
          </a:bodyPr>
          <a:lstStyle/>
          <a:p>
            <a:r>
              <a:rPr lang="nb-NO" sz="2200" b="1" i="1" dirty="0">
                <a:solidFill>
                  <a:srgbClr val="FF0000"/>
                </a:solidFill>
              </a:rPr>
              <a:t>Forskjell i omsetningsreduksjon etter de to typetilfellene</a:t>
            </a:r>
          </a:p>
        </p:txBody>
      </p:sp>
      <p:graphicFrame>
        <p:nvGraphicFramePr>
          <p:cNvPr id="7" name="Tabell 6">
            <a:extLst>
              <a:ext uri="{FF2B5EF4-FFF2-40B4-BE49-F238E27FC236}">
                <a16:creationId xmlns:a16="http://schemas.microsoft.com/office/drawing/2014/main" id="{95A011F5-D276-4582-A999-49BD0BD5E0EF}"/>
              </a:ext>
            </a:extLst>
          </p:cNvPr>
          <p:cNvGraphicFramePr>
            <a:graphicFrameLocks noGrp="1"/>
          </p:cNvGraphicFramePr>
          <p:nvPr>
            <p:extLst>
              <p:ext uri="{D42A27DB-BD31-4B8C-83A1-F6EECF244321}">
                <p14:modId xmlns:p14="http://schemas.microsoft.com/office/powerpoint/2010/main" val="2685198072"/>
              </p:ext>
            </p:extLst>
          </p:nvPr>
        </p:nvGraphicFramePr>
        <p:xfrm>
          <a:off x="923654" y="3371353"/>
          <a:ext cx="7361276" cy="1197776"/>
        </p:xfrm>
        <a:graphic>
          <a:graphicData uri="http://schemas.openxmlformats.org/drawingml/2006/table">
            <a:tbl>
              <a:tblPr firstRow="1" bandRow="1">
                <a:tableStyleId>{5940675A-B579-460E-94D1-54222C63F5DA}</a:tableStyleId>
              </a:tblPr>
              <a:tblGrid>
                <a:gridCol w="1840319">
                  <a:extLst>
                    <a:ext uri="{9D8B030D-6E8A-4147-A177-3AD203B41FA5}">
                      <a16:colId xmlns:a16="http://schemas.microsoft.com/office/drawing/2014/main" val="3809254927"/>
                    </a:ext>
                  </a:extLst>
                </a:gridCol>
                <a:gridCol w="1840319">
                  <a:extLst>
                    <a:ext uri="{9D8B030D-6E8A-4147-A177-3AD203B41FA5}">
                      <a16:colId xmlns:a16="http://schemas.microsoft.com/office/drawing/2014/main" val="2561360900"/>
                    </a:ext>
                  </a:extLst>
                </a:gridCol>
                <a:gridCol w="1840319">
                  <a:extLst>
                    <a:ext uri="{9D8B030D-6E8A-4147-A177-3AD203B41FA5}">
                      <a16:colId xmlns:a16="http://schemas.microsoft.com/office/drawing/2014/main" val="2480204832"/>
                    </a:ext>
                  </a:extLst>
                </a:gridCol>
                <a:gridCol w="1840319">
                  <a:extLst>
                    <a:ext uri="{9D8B030D-6E8A-4147-A177-3AD203B41FA5}">
                      <a16:colId xmlns:a16="http://schemas.microsoft.com/office/drawing/2014/main" val="2395476401"/>
                    </a:ext>
                  </a:extLst>
                </a:gridCol>
              </a:tblGrid>
              <a:tr h="244047">
                <a:tc>
                  <a:txBody>
                    <a:bodyPr/>
                    <a:lstStyle/>
                    <a:p>
                      <a:endParaRPr lang="nb-NO" sz="2400" dirty="0">
                        <a:solidFill>
                          <a:schemeClr val="tx2"/>
                        </a:solidFill>
                      </a:endParaRP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Januar</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Februar</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b-NO" sz="1800" b="1" dirty="0">
                          <a:solidFill>
                            <a:schemeClr val="tx2"/>
                          </a:solidFill>
                        </a:rPr>
                        <a:t>Juli</a:t>
                      </a:r>
                    </a:p>
                  </a:txBody>
                  <a:tcPr>
                    <a:lnL w="12700" cmpd="sng">
                      <a:noFill/>
                    </a:lnL>
                    <a:lnR w="12700" cmpd="sng">
                      <a:noFill/>
                    </a:lnR>
                    <a:lnT w="12700" cmpd="sng">
                      <a:noFill/>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325958"/>
                  </a:ext>
                </a:extLst>
              </a:tr>
              <a:tr h="369736">
                <a:tc>
                  <a:txBody>
                    <a:bodyPr/>
                    <a:lstStyle/>
                    <a:p>
                      <a:r>
                        <a:rPr lang="nb-NO" sz="1800" b="1" dirty="0">
                          <a:solidFill>
                            <a:schemeClr val="tx2"/>
                          </a:solidFill>
                        </a:rPr>
                        <a:t>2019</a:t>
                      </a: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nb-NO" sz="1800" dirty="0">
                          <a:solidFill>
                            <a:schemeClr val="tx2"/>
                          </a:solidFill>
                        </a:rPr>
                        <a:t>125 000 kr</a:t>
                      </a: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nb-NO" sz="1800" dirty="0">
                          <a:solidFill>
                            <a:schemeClr val="tx2"/>
                          </a:solidFill>
                        </a:rPr>
                        <a:t>135 000 kr</a:t>
                      </a: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nb-NO" sz="1800" dirty="0">
                          <a:solidFill>
                            <a:schemeClr val="tx2"/>
                          </a:solidFill>
                        </a:rPr>
                        <a:t>150 000 kr</a:t>
                      </a:r>
                    </a:p>
                  </a:txBody>
                  <a:tcPr>
                    <a:lnL w="12700" cmpd="sng">
                      <a:noFill/>
                    </a:lnL>
                    <a:lnR w="12700" cmpd="sng">
                      <a:noFill/>
                    </a:lnR>
                    <a:lnT w="12700"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82923532"/>
                  </a:ext>
                </a:extLst>
              </a:tr>
              <a:tr h="370840">
                <a:tc>
                  <a:txBody>
                    <a:bodyPr/>
                    <a:lstStyle/>
                    <a:p>
                      <a:r>
                        <a:rPr lang="nb-NO" sz="1800" b="1" dirty="0">
                          <a:solidFill>
                            <a:schemeClr val="tx2"/>
                          </a:solidFill>
                        </a:rPr>
                        <a:t>2020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nb-NO" sz="1800" dirty="0">
                          <a:solidFill>
                            <a:schemeClr val="tx2"/>
                          </a:solidFill>
                        </a:rPr>
                        <a:t>150 000 kr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nb-NO" sz="1800" dirty="0">
                          <a:solidFill>
                            <a:schemeClr val="tx2"/>
                          </a:solidFill>
                        </a:rPr>
                        <a:t>175 000 kr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nb-NO" sz="1800" dirty="0">
                          <a:solidFill>
                            <a:schemeClr val="tx2"/>
                          </a:solidFill>
                        </a:rPr>
                        <a:t>100 000 kr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9884899"/>
                  </a:ext>
                </a:extLst>
              </a:tr>
            </a:tbl>
          </a:graphicData>
        </a:graphic>
      </p:graphicFrame>
      <p:sp>
        <p:nvSpPr>
          <p:cNvPr id="9" name="TekstSylinder 8">
            <a:extLst>
              <a:ext uri="{FF2B5EF4-FFF2-40B4-BE49-F238E27FC236}">
                <a16:creationId xmlns:a16="http://schemas.microsoft.com/office/drawing/2014/main" id="{EC63480E-0305-4DAF-AC08-7F1CB36BFF00}"/>
              </a:ext>
            </a:extLst>
          </p:cNvPr>
          <p:cNvSpPr txBox="1"/>
          <p:nvPr/>
        </p:nvSpPr>
        <p:spPr>
          <a:xfrm>
            <a:off x="806356" y="5184475"/>
            <a:ext cx="10786316" cy="2246769"/>
          </a:xfrm>
          <a:prstGeom prst="rect">
            <a:avLst/>
          </a:prstGeom>
          <a:noFill/>
        </p:spPr>
        <p:txBody>
          <a:bodyPr wrap="square" rtlCol="0">
            <a:spAutoFit/>
          </a:bodyPr>
          <a:lstStyle/>
          <a:p>
            <a:r>
              <a:rPr lang="nb-NO" sz="2800" i="1" dirty="0">
                <a:solidFill>
                  <a:schemeClr val="tx2"/>
                </a:solidFill>
              </a:rPr>
              <a:t>Beregnet omsetningsreduksjon</a:t>
            </a:r>
            <a:endParaRPr lang="nb-NO" sz="2800" b="1" i="1" dirty="0">
              <a:solidFill>
                <a:schemeClr val="tx2"/>
              </a:solidFill>
            </a:endParaRPr>
          </a:p>
          <a:p>
            <a:endParaRPr lang="nb-NO" sz="2800" i="1" dirty="0">
              <a:solidFill>
                <a:schemeClr val="tx2"/>
              </a:solidFill>
            </a:endParaRPr>
          </a:p>
          <a:p>
            <a:r>
              <a:rPr lang="nb-NO" sz="2400" i="1" dirty="0">
                <a:solidFill>
                  <a:schemeClr val="tx2"/>
                </a:solidFill>
              </a:rPr>
              <a:t>Typetilfelle 1: </a:t>
            </a:r>
            <a:r>
              <a:rPr lang="nb-NO" sz="2800" b="1" i="1" u="sng" dirty="0">
                <a:solidFill>
                  <a:schemeClr val="tx2"/>
                </a:solidFill>
              </a:rPr>
              <a:t>46,67 prosent</a:t>
            </a:r>
            <a:endParaRPr lang="nb-NO" sz="2800" b="1" i="1" dirty="0">
              <a:solidFill>
                <a:schemeClr val="tx2"/>
              </a:solidFill>
            </a:endParaRPr>
          </a:p>
          <a:p>
            <a:endParaRPr lang="nb-NO" sz="2800" b="1" i="1" dirty="0">
              <a:solidFill>
                <a:schemeClr val="tx2"/>
              </a:solidFill>
            </a:endParaRPr>
          </a:p>
          <a:p>
            <a:r>
              <a:rPr lang="nb-NO" sz="2400" i="1" dirty="0">
                <a:solidFill>
                  <a:schemeClr val="tx2"/>
                </a:solidFill>
              </a:rPr>
              <a:t>Typetilfelle 2 og 3: </a:t>
            </a:r>
            <a:r>
              <a:rPr lang="nb-NO" sz="2800" b="1" i="1" u="sng" dirty="0">
                <a:solidFill>
                  <a:schemeClr val="tx2"/>
                </a:solidFill>
              </a:rPr>
              <a:t>38,46 prosent</a:t>
            </a:r>
            <a:endParaRPr lang="nb-NO" sz="2000" b="1" i="1" u="sng" dirty="0">
              <a:solidFill>
                <a:schemeClr val="tx2"/>
              </a:solidFill>
            </a:endParaRPr>
          </a:p>
        </p:txBody>
      </p:sp>
    </p:spTree>
    <p:extLst>
      <p:ext uri="{BB962C8B-B14F-4D97-AF65-F5344CB8AC3E}">
        <p14:creationId xmlns:p14="http://schemas.microsoft.com/office/powerpoint/2010/main" val="1208698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AC51934-539D-4E9A-A102-1986EBDCCA35}"/>
              </a:ext>
            </a:extLst>
          </p:cNvPr>
          <p:cNvSpPr/>
          <p:nvPr/>
        </p:nvSpPr>
        <p:spPr>
          <a:xfrm>
            <a:off x="0" y="0"/>
            <a:ext cx="17340263" cy="86348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900" b="1" i="1" dirty="0">
              <a:solidFill>
                <a:srgbClr val="FF0000"/>
              </a:solidFill>
            </a:endParaRPr>
          </a:p>
          <a:p>
            <a:pPr algn="ctr"/>
            <a:endParaRPr lang="nb-NO" dirty="0"/>
          </a:p>
        </p:txBody>
      </p:sp>
      <p:sp>
        <p:nvSpPr>
          <p:cNvPr id="5" name="Plassholder for dato 4"/>
          <p:cNvSpPr>
            <a:spLocks noGrp="1"/>
          </p:cNvSpPr>
          <p:nvPr>
            <p:ph type="dt" sz="half" idx="15"/>
          </p:nvPr>
        </p:nvSpPr>
        <p:spPr/>
        <p:txBody>
          <a:bodyPr/>
          <a:lstStyle/>
          <a:p>
            <a:fld id="{C8717E28-D0F1-40A3-B703-E3307C3887B3}" type="datetime5">
              <a:rPr lang="nb-NO" smtClean="0"/>
              <a:t>8. sep. 2020</a:t>
            </a:fld>
            <a:endParaRPr lang="nb-NO" dirty="0"/>
          </a:p>
        </p:txBody>
      </p:sp>
      <p:sp>
        <p:nvSpPr>
          <p:cNvPr id="7" name="Plassholder for lysbildenummer 6"/>
          <p:cNvSpPr>
            <a:spLocks noGrp="1"/>
          </p:cNvSpPr>
          <p:nvPr>
            <p:ph type="sldNum" sz="quarter" idx="17"/>
          </p:nvPr>
        </p:nvSpPr>
        <p:spPr/>
        <p:txBody>
          <a:bodyPr/>
          <a:lstStyle/>
          <a:p>
            <a:r>
              <a:rPr lang="nb-NO"/>
              <a:t>s. </a:t>
            </a:r>
            <a:fld id="{5F8FD6B4-58B5-43C5-B039-597B97180BAF}" type="slidenum">
              <a:rPr lang="nb-NO" smtClean="0"/>
              <a:pPr/>
              <a:t>29</a:t>
            </a:fld>
            <a:endParaRPr lang="nb-NO" dirty="0"/>
          </a:p>
        </p:txBody>
      </p:sp>
      <p:sp>
        <p:nvSpPr>
          <p:cNvPr id="4" name="Plassholder for tekst 3"/>
          <p:cNvSpPr>
            <a:spLocks noGrp="1"/>
          </p:cNvSpPr>
          <p:nvPr>
            <p:ph type="body" sz="quarter" idx="18"/>
          </p:nvPr>
        </p:nvSpPr>
        <p:spPr/>
        <p:txBody>
          <a:bodyPr/>
          <a:lstStyle/>
          <a:p>
            <a:endParaRPr lang="en-GB"/>
          </a:p>
        </p:txBody>
      </p:sp>
      <p:sp>
        <p:nvSpPr>
          <p:cNvPr id="8" name="TekstSylinder 7">
            <a:extLst>
              <a:ext uri="{FF2B5EF4-FFF2-40B4-BE49-F238E27FC236}">
                <a16:creationId xmlns:a16="http://schemas.microsoft.com/office/drawing/2014/main" id="{CE31C149-662E-4EC9-8604-1EA2FCD4DE93}"/>
              </a:ext>
            </a:extLst>
          </p:cNvPr>
          <p:cNvSpPr txBox="1"/>
          <p:nvPr/>
        </p:nvSpPr>
        <p:spPr>
          <a:xfrm>
            <a:off x="5758868" y="1495225"/>
            <a:ext cx="1298864" cy="6447919"/>
          </a:xfrm>
          <a:prstGeom prst="rect">
            <a:avLst/>
          </a:prstGeom>
          <a:noFill/>
        </p:spPr>
        <p:txBody>
          <a:bodyPr wrap="square" rtlCol="0">
            <a:spAutoFit/>
          </a:bodyPr>
          <a:lstStyle/>
          <a:p>
            <a:r>
              <a:rPr lang="nb-NO" sz="41300" b="1" i="1" dirty="0">
                <a:solidFill>
                  <a:srgbClr val="FF0000"/>
                </a:solidFill>
              </a:rPr>
              <a:t>3</a:t>
            </a:r>
          </a:p>
        </p:txBody>
      </p:sp>
      <p:sp>
        <p:nvSpPr>
          <p:cNvPr id="13" name="TekstSylinder 12">
            <a:extLst>
              <a:ext uri="{FF2B5EF4-FFF2-40B4-BE49-F238E27FC236}">
                <a16:creationId xmlns:a16="http://schemas.microsoft.com/office/drawing/2014/main" id="{2BBB5FF3-2E15-4FB5-BAD3-5623CE39AEA6}"/>
              </a:ext>
            </a:extLst>
          </p:cNvPr>
          <p:cNvSpPr txBox="1"/>
          <p:nvPr/>
        </p:nvSpPr>
        <p:spPr>
          <a:xfrm>
            <a:off x="8943685" y="5369963"/>
            <a:ext cx="3785011" cy="1446550"/>
          </a:xfrm>
          <a:prstGeom prst="rect">
            <a:avLst/>
          </a:prstGeom>
          <a:noFill/>
        </p:spPr>
        <p:txBody>
          <a:bodyPr wrap="square" rtlCol="0">
            <a:spAutoFit/>
          </a:bodyPr>
          <a:lstStyle/>
          <a:p>
            <a:r>
              <a:rPr lang="nb-NO" sz="4400" i="1" dirty="0">
                <a:solidFill>
                  <a:schemeClr val="tx2"/>
                </a:solidFill>
              </a:rPr>
              <a:t>Beregning av tilskuddet</a:t>
            </a:r>
          </a:p>
        </p:txBody>
      </p:sp>
    </p:spTree>
    <p:extLst>
      <p:ext uri="{BB962C8B-B14F-4D97-AF65-F5344CB8AC3E}">
        <p14:creationId xmlns:p14="http://schemas.microsoft.com/office/powerpoint/2010/main" val="365443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AC51934-539D-4E9A-A102-1986EBDCCA35}"/>
              </a:ext>
            </a:extLst>
          </p:cNvPr>
          <p:cNvSpPr/>
          <p:nvPr/>
        </p:nvSpPr>
        <p:spPr>
          <a:xfrm>
            <a:off x="0" y="2945626"/>
            <a:ext cx="17739360" cy="56892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900" b="1" i="1" dirty="0">
              <a:solidFill>
                <a:srgbClr val="FF0000"/>
              </a:solidFill>
            </a:endParaRPr>
          </a:p>
          <a:p>
            <a:pPr algn="ctr"/>
            <a:endParaRPr lang="nb-NO" dirty="0"/>
          </a:p>
        </p:txBody>
      </p:sp>
      <p:sp>
        <p:nvSpPr>
          <p:cNvPr id="5" name="Plassholder for dato 4"/>
          <p:cNvSpPr>
            <a:spLocks noGrp="1"/>
          </p:cNvSpPr>
          <p:nvPr>
            <p:ph type="dt" sz="half" idx="15"/>
          </p:nvPr>
        </p:nvSpPr>
        <p:spPr/>
        <p:txBody>
          <a:bodyPr/>
          <a:lstStyle/>
          <a:p>
            <a:fld id="{C8717E28-D0F1-40A3-B703-E3307C3887B3}" type="datetime5">
              <a:rPr lang="nb-NO" smtClean="0"/>
              <a:t>8. sep. 2020</a:t>
            </a:fld>
            <a:endParaRPr lang="nb-NO" dirty="0"/>
          </a:p>
        </p:txBody>
      </p:sp>
      <p:sp>
        <p:nvSpPr>
          <p:cNvPr id="7" name="Plassholder for lysbildenummer 6"/>
          <p:cNvSpPr>
            <a:spLocks noGrp="1"/>
          </p:cNvSpPr>
          <p:nvPr>
            <p:ph type="sldNum" sz="quarter" idx="17"/>
          </p:nvPr>
        </p:nvSpPr>
        <p:spPr/>
        <p:txBody>
          <a:bodyPr/>
          <a:lstStyle/>
          <a:p>
            <a:r>
              <a:rPr lang="nb-NO"/>
              <a:t>s. </a:t>
            </a:r>
            <a:fld id="{5F8FD6B4-58B5-43C5-B039-597B97180BAF}" type="slidenum">
              <a:rPr lang="nb-NO" smtClean="0"/>
              <a:pPr/>
              <a:t>3</a:t>
            </a:fld>
            <a:endParaRPr lang="nb-NO" dirty="0"/>
          </a:p>
        </p:txBody>
      </p:sp>
      <p:sp>
        <p:nvSpPr>
          <p:cNvPr id="4" name="Plassholder for tekst 3"/>
          <p:cNvSpPr>
            <a:spLocks noGrp="1"/>
          </p:cNvSpPr>
          <p:nvPr>
            <p:ph type="body" sz="quarter" idx="18"/>
          </p:nvPr>
        </p:nvSpPr>
        <p:spPr/>
        <p:txBody>
          <a:bodyPr/>
          <a:lstStyle/>
          <a:p>
            <a:endParaRPr lang="en-GB"/>
          </a:p>
        </p:txBody>
      </p:sp>
      <p:sp>
        <p:nvSpPr>
          <p:cNvPr id="11" name="Plassholder for tekst 10"/>
          <p:cNvSpPr>
            <a:spLocks noGrp="1"/>
          </p:cNvSpPr>
          <p:nvPr>
            <p:ph type="body" sz="quarter" idx="19"/>
          </p:nvPr>
        </p:nvSpPr>
        <p:spPr/>
        <p:txBody>
          <a:bodyPr/>
          <a:lstStyle/>
          <a:p>
            <a:r>
              <a:rPr lang="en-GB" dirty="0" err="1"/>
              <a:t>Innhold</a:t>
            </a:r>
            <a:endParaRPr lang="en-GB" dirty="0"/>
          </a:p>
        </p:txBody>
      </p:sp>
      <p:sp>
        <p:nvSpPr>
          <p:cNvPr id="8" name="TekstSylinder 7">
            <a:extLst>
              <a:ext uri="{FF2B5EF4-FFF2-40B4-BE49-F238E27FC236}">
                <a16:creationId xmlns:a16="http://schemas.microsoft.com/office/drawing/2014/main" id="{CE31C149-662E-4EC9-8604-1EA2FCD4DE93}"/>
              </a:ext>
            </a:extLst>
          </p:cNvPr>
          <p:cNvSpPr txBox="1"/>
          <p:nvPr/>
        </p:nvSpPr>
        <p:spPr>
          <a:xfrm>
            <a:off x="2825350" y="3439039"/>
            <a:ext cx="1298864" cy="3154710"/>
          </a:xfrm>
          <a:prstGeom prst="rect">
            <a:avLst/>
          </a:prstGeom>
          <a:noFill/>
        </p:spPr>
        <p:txBody>
          <a:bodyPr wrap="square" rtlCol="0">
            <a:spAutoFit/>
          </a:bodyPr>
          <a:lstStyle/>
          <a:p>
            <a:r>
              <a:rPr lang="nb-NO" sz="19900" b="1" i="1" dirty="0">
                <a:solidFill>
                  <a:srgbClr val="FF0000"/>
                </a:solidFill>
              </a:rPr>
              <a:t>1</a:t>
            </a:r>
          </a:p>
        </p:txBody>
      </p:sp>
      <p:sp>
        <p:nvSpPr>
          <p:cNvPr id="13" name="TekstSylinder 12">
            <a:extLst>
              <a:ext uri="{FF2B5EF4-FFF2-40B4-BE49-F238E27FC236}">
                <a16:creationId xmlns:a16="http://schemas.microsoft.com/office/drawing/2014/main" id="{2BBB5FF3-2E15-4FB5-BAD3-5623CE39AEA6}"/>
              </a:ext>
            </a:extLst>
          </p:cNvPr>
          <p:cNvSpPr txBox="1"/>
          <p:nvPr/>
        </p:nvSpPr>
        <p:spPr>
          <a:xfrm>
            <a:off x="1944782" y="6455642"/>
            <a:ext cx="3060000" cy="1077218"/>
          </a:xfrm>
          <a:prstGeom prst="rect">
            <a:avLst/>
          </a:prstGeom>
          <a:noFill/>
        </p:spPr>
        <p:txBody>
          <a:bodyPr wrap="square" rtlCol="0">
            <a:spAutoFit/>
          </a:bodyPr>
          <a:lstStyle/>
          <a:p>
            <a:pPr algn="ctr"/>
            <a:r>
              <a:rPr lang="nb-NO" sz="3200" i="1" dirty="0">
                <a:solidFill>
                  <a:schemeClr val="tx2"/>
                </a:solidFill>
              </a:rPr>
              <a:t>Krav til</a:t>
            </a:r>
          </a:p>
          <a:p>
            <a:pPr algn="ctr"/>
            <a:r>
              <a:rPr lang="nb-NO" sz="3200" i="1" dirty="0">
                <a:solidFill>
                  <a:schemeClr val="tx2"/>
                </a:solidFill>
              </a:rPr>
              <a:t>arbeidsgiver</a:t>
            </a:r>
          </a:p>
        </p:txBody>
      </p:sp>
      <p:sp>
        <p:nvSpPr>
          <p:cNvPr id="14" name="TekstSylinder 13">
            <a:extLst>
              <a:ext uri="{FF2B5EF4-FFF2-40B4-BE49-F238E27FC236}">
                <a16:creationId xmlns:a16="http://schemas.microsoft.com/office/drawing/2014/main" id="{0DB65B44-E487-4880-8752-4D184D0D2B60}"/>
              </a:ext>
            </a:extLst>
          </p:cNvPr>
          <p:cNvSpPr txBox="1"/>
          <p:nvPr/>
        </p:nvSpPr>
        <p:spPr>
          <a:xfrm>
            <a:off x="6572265" y="6455642"/>
            <a:ext cx="4341028" cy="1077218"/>
          </a:xfrm>
          <a:prstGeom prst="rect">
            <a:avLst/>
          </a:prstGeom>
          <a:noFill/>
        </p:spPr>
        <p:txBody>
          <a:bodyPr wrap="square" rtlCol="0">
            <a:spAutoFit/>
          </a:bodyPr>
          <a:lstStyle/>
          <a:p>
            <a:pPr algn="ctr"/>
            <a:r>
              <a:rPr lang="nb-NO" sz="3200" i="1" dirty="0">
                <a:solidFill>
                  <a:schemeClr val="tx2"/>
                </a:solidFill>
              </a:rPr>
              <a:t>Beregning av omsetningsreduksjon</a:t>
            </a:r>
          </a:p>
        </p:txBody>
      </p:sp>
      <p:sp>
        <p:nvSpPr>
          <p:cNvPr id="15" name="TekstSylinder 14">
            <a:extLst>
              <a:ext uri="{FF2B5EF4-FFF2-40B4-BE49-F238E27FC236}">
                <a16:creationId xmlns:a16="http://schemas.microsoft.com/office/drawing/2014/main" id="{B5ED2CBD-37EA-4BA4-9273-4D4E76C62C45}"/>
              </a:ext>
            </a:extLst>
          </p:cNvPr>
          <p:cNvSpPr txBox="1"/>
          <p:nvPr/>
        </p:nvSpPr>
        <p:spPr>
          <a:xfrm>
            <a:off x="7957484" y="3439039"/>
            <a:ext cx="1298864" cy="3154710"/>
          </a:xfrm>
          <a:prstGeom prst="rect">
            <a:avLst/>
          </a:prstGeom>
          <a:noFill/>
        </p:spPr>
        <p:txBody>
          <a:bodyPr wrap="square" rtlCol="0">
            <a:spAutoFit/>
          </a:bodyPr>
          <a:lstStyle/>
          <a:p>
            <a:r>
              <a:rPr lang="nb-NO" sz="19900" b="1" i="1" dirty="0">
                <a:solidFill>
                  <a:srgbClr val="FF0000"/>
                </a:solidFill>
              </a:rPr>
              <a:t>2</a:t>
            </a:r>
          </a:p>
        </p:txBody>
      </p:sp>
      <p:sp>
        <p:nvSpPr>
          <p:cNvPr id="16" name="TekstSylinder 15">
            <a:extLst>
              <a:ext uri="{FF2B5EF4-FFF2-40B4-BE49-F238E27FC236}">
                <a16:creationId xmlns:a16="http://schemas.microsoft.com/office/drawing/2014/main" id="{CC279E74-8ECF-4A21-B602-01BDA8427BAF}"/>
              </a:ext>
            </a:extLst>
          </p:cNvPr>
          <p:cNvSpPr txBox="1"/>
          <p:nvPr/>
        </p:nvSpPr>
        <p:spPr>
          <a:xfrm>
            <a:off x="13203918" y="3439039"/>
            <a:ext cx="1298864" cy="3154710"/>
          </a:xfrm>
          <a:prstGeom prst="rect">
            <a:avLst/>
          </a:prstGeom>
          <a:noFill/>
        </p:spPr>
        <p:txBody>
          <a:bodyPr wrap="square" rtlCol="0">
            <a:spAutoFit/>
          </a:bodyPr>
          <a:lstStyle/>
          <a:p>
            <a:r>
              <a:rPr lang="nb-NO" sz="19900" b="1" i="1" dirty="0">
                <a:solidFill>
                  <a:srgbClr val="FF0000"/>
                </a:solidFill>
              </a:rPr>
              <a:t>3</a:t>
            </a:r>
          </a:p>
        </p:txBody>
      </p:sp>
      <p:sp>
        <p:nvSpPr>
          <p:cNvPr id="18" name="TekstSylinder 17">
            <a:extLst>
              <a:ext uri="{FF2B5EF4-FFF2-40B4-BE49-F238E27FC236}">
                <a16:creationId xmlns:a16="http://schemas.microsoft.com/office/drawing/2014/main" id="{19A01AB8-4132-48D5-9805-19C69062F34F}"/>
              </a:ext>
            </a:extLst>
          </p:cNvPr>
          <p:cNvSpPr txBox="1"/>
          <p:nvPr/>
        </p:nvSpPr>
        <p:spPr>
          <a:xfrm>
            <a:off x="11727185" y="6452855"/>
            <a:ext cx="5052050" cy="584775"/>
          </a:xfrm>
          <a:prstGeom prst="rect">
            <a:avLst/>
          </a:prstGeom>
          <a:noFill/>
        </p:spPr>
        <p:txBody>
          <a:bodyPr wrap="square" rtlCol="0">
            <a:spAutoFit/>
          </a:bodyPr>
          <a:lstStyle/>
          <a:p>
            <a:pPr algn="ctr"/>
            <a:r>
              <a:rPr lang="nb-NO" sz="3200" i="1" dirty="0">
                <a:solidFill>
                  <a:schemeClr val="tx2"/>
                </a:solidFill>
              </a:rPr>
              <a:t>Beregning av tilskuddet</a:t>
            </a:r>
          </a:p>
        </p:txBody>
      </p:sp>
      <p:cxnSp>
        <p:nvCxnSpPr>
          <p:cNvPr id="3" name="Rett linje 2">
            <a:extLst>
              <a:ext uri="{FF2B5EF4-FFF2-40B4-BE49-F238E27FC236}">
                <a16:creationId xmlns:a16="http://schemas.microsoft.com/office/drawing/2014/main" id="{F9234872-6A09-44F8-9CC4-EB3FB189C320}"/>
              </a:ext>
            </a:extLst>
          </p:cNvPr>
          <p:cNvCxnSpPr/>
          <p:nvPr/>
        </p:nvCxnSpPr>
        <p:spPr>
          <a:xfrm>
            <a:off x="5908516" y="3834246"/>
            <a:ext cx="0" cy="4114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C947D2B2-9B35-4174-B014-DEC16A285A92}"/>
              </a:ext>
            </a:extLst>
          </p:cNvPr>
          <p:cNvCxnSpPr/>
          <p:nvPr/>
        </p:nvCxnSpPr>
        <p:spPr>
          <a:xfrm>
            <a:off x="11521338" y="3834246"/>
            <a:ext cx="0" cy="41148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798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ssholder for innhold 6">
            <a:extLst>
              <a:ext uri="{FF2B5EF4-FFF2-40B4-BE49-F238E27FC236}">
                <a16:creationId xmlns:a16="http://schemas.microsoft.com/office/drawing/2014/main" id="{FED40927-AC8E-4D68-BEFD-793E85B97E9B}"/>
              </a:ext>
            </a:extLst>
          </p:cNvPr>
          <p:cNvGraphicFramePr>
            <a:graphicFrameLocks noGrp="1"/>
          </p:cNvGraphicFramePr>
          <p:nvPr>
            <p:ph idx="1"/>
            <p:extLst>
              <p:ext uri="{D42A27DB-BD31-4B8C-83A1-F6EECF244321}">
                <p14:modId xmlns:p14="http://schemas.microsoft.com/office/powerpoint/2010/main" val="1837831428"/>
              </p:ext>
            </p:extLst>
          </p:nvPr>
        </p:nvGraphicFramePr>
        <p:xfrm>
          <a:off x="855124" y="3065382"/>
          <a:ext cx="5906708" cy="5876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30</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a:t>NB! To modeller for </a:t>
            </a:r>
            <a:r>
              <a:rPr lang="en-GB" dirty="0" err="1"/>
              <a:t>beregning</a:t>
            </a:r>
            <a:r>
              <a:rPr lang="en-GB" dirty="0"/>
              <a:t> </a:t>
            </a:r>
            <a:r>
              <a:rPr lang="en-GB" dirty="0" err="1"/>
              <a:t>av</a:t>
            </a:r>
            <a:r>
              <a:rPr lang="en-GB" dirty="0"/>
              <a:t> </a:t>
            </a:r>
            <a:r>
              <a:rPr lang="en-GB" dirty="0" err="1"/>
              <a:t>tilskuddet</a:t>
            </a:r>
            <a:endParaRPr lang="en-GB" dirty="0"/>
          </a:p>
        </p:txBody>
      </p:sp>
      <p:graphicFrame>
        <p:nvGraphicFramePr>
          <p:cNvPr id="9" name="Plassholder for innhold 6">
            <a:extLst>
              <a:ext uri="{FF2B5EF4-FFF2-40B4-BE49-F238E27FC236}">
                <a16:creationId xmlns:a16="http://schemas.microsoft.com/office/drawing/2014/main" id="{06C44B37-41AB-43AE-B015-1FBDF2C2C3BC}"/>
              </a:ext>
            </a:extLst>
          </p:cNvPr>
          <p:cNvGraphicFramePr>
            <a:graphicFrameLocks/>
          </p:cNvGraphicFramePr>
          <p:nvPr>
            <p:extLst>
              <p:ext uri="{D42A27DB-BD31-4B8C-83A1-F6EECF244321}">
                <p14:modId xmlns:p14="http://schemas.microsoft.com/office/powerpoint/2010/main" val="176328557"/>
              </p:ext>
            </p:extLst>
          </p:nvPr>
        </p:nvGraphicFramePr>
        <p:xfrm>
          <a:off x="9844912" y="3624649"/>
          <a:ext cx="2788276" cy="42629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kstSylinder 7">
            <a:extLst>
              <a:ext uri="{FF2B5EF4-FFF2-40B4-BE49-F238E27FC236}">
                <a16:creationId xmlns:a16="http://schemas.microsoft.com/office/drawing/2014/main" id="{42A0C0EB-F0A2-43FF-804B-FB609E35C0DE}"/>
              </a:ext>
            </a:extLst>
          </p:cNvPr>
          <p:cNvSpPr txBox="1"/>
          <p:nvPr/>
        </p:nvSpPr>
        <p:spPr>
          <a:xfrm>
            <a:off x="855124" y="2614414"/>
            <a:ext cx="14348300" cy="769441"/>
          </a:xfrm>
          <a:prstGeom prst="rect">
            <a:avLst/>
          </a:prstGeom>
          <a:noFill/>
        </p:spPr>
        <p:txBody>
          <a:bodyPr wrap="square" rtlCol="0">
            <a:spAutoFit/>
          </a:bodyPr>
          <a:lstStyle/>
          <a:p>
            <a:r>
              <a:rPr lang="nb-NO" sz="2200" b="1" i="1" dirty="0">
                <a:solidFill>
                  <a:schemeClr val="tx2"/>
                </a:solidFill>
              </a:rPr>
              <a:t>Foretak som er begge deler (både skattepliktig og skattefri organisasjon/institusjon) kan velge hvilken modell de vil benytte (tatt høyde for i vår Excel kalkulator)</a:t>
            </a:r>
          </a:p>
        </p:txBody>
      </p:sp>
      <p:grpSp>
        <p:nvGrpSpPr>
          <p:cNvPr id="17" name="Gruppe 16">
            <a:extLst>
              <a:ext uri="{FF2B5EF4-FFF2-40B4-BE49-F238E27FC236}">
                <a16:creationId xmlns:a16="http://schemas.microsoft.com/office/drawing/2014/main" id="{19C9504B-0772-49C2-945E-EA1569C25CFA}"/>
              </a:ext>
            </a:extLst>
          </p:cNvPr>
          <p:cNvGrpSpPr/>
          <p:nvPr/>
        </p:nvGrpSpPr>
        <p:grpSpPr>
          <a:xfrm>
            <a:off x="1407233" y="7889003"/>
            <a:ext cx="4716000" cy="180740"/>
            <a:chOff x="1223623" y="8278258"/>
            <a:chExt cx="4716000" cy="180740"/>
          </a:xfrm>
        </p:grpSpPr>
        <p:cxnSp>
          <p:nvCxnSpPr>
            <p:cNvPr id="10" name="Rett linje 9">
              <a:extLst>
                <a:ext uri="{FF2B5EF4-FFF2-40B4-BE49-F238E27FC236}">
                  <a16:creationId xmlns:a16="http://schemas.microsoft.com/office/drawing/2014/main" id="{70EEEEF2-97D3-4EA6-AF32-6DE7346F5C27}"/>
                </a:ext>
              </a:extLst>
            </p:cNvPr>
            <p:cNvCxnSpPr/>
            <p:nvPr/>
          </p:nvCxnSpPr>
          <p:spPr>
            <a:xfrm>
              <a:off x="1223623" y="8278998"/>
              <a:ext cx="0" cy="1800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Rett linje 10">
              <a:extLst>
                <a:ext uri="{FF2B5EF4-FFF2-40B4-BE49-F238E27FC236}">
                  <a16:creationId xmlns:a16="http://schemas.microsoft.com/office/drawing/2014/main" id="{A5214C5D-E348-4F10-B666-4B9577BD0D9C}"/>
                </a:ext>
              </a:extLst>
            </p:cNvPr>
            <p:cNvCxnSpPr>
              <a:cxnSpLocks/>
            </p:cNvCxnSpPr>
            <p:nvPr/>
          </p:nvCxnSpPr>
          <p:spPr>
            <a:xfrm>
              <a:off x="1223623" y="8458258"/>
              <a:ext cx="47160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7C99D481-D26A-4285-8841-FCCD12AAE576}"/>
                </a:ext>
              </a:extLst>
            </p:cNvPr>
            <p:cNvCxnSpPr/>
            <p:nvPr/>
          </p:nvCxnSpPr>
          <p:spPr>
            <a:xfrm>
              <a:off x="5939623" y="8278998"/>
              <a:ext cx="0" cy="1800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Rett linje 14">
              <a:extLst>
                <a:ext uri="{FF2B5EF4-FFF2-40B4-BE49-F238E27FC236}">
                  <a16:creationId xmlns:a16="http://schemas.microsoft.com/office/drawing/2014/main" id="{8E501EFF-CEBF-404A-86BF-9385C69464C3}"/>
                </a:ext>
              </a:extLst>
            </p:cNvPr>
            <p:cNvCxnSpPr/>
            <p:nvPr/>
          </p:nvCxnSpPr>
          <p:spPr>
            <a:xfrm>
              <a:off x="2841267" y="8278258"/>
              <a:ext cx="0" cy="1800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04D567CC-9833-4EF6-B85D-78D670869E23}"/>
                </a:ext>
              </a:extLst>
            </p:cNvPr>
            <p:cNvCxnSpPr/>
            <p:nvPr/>
          </p:nvCxnSpPr>
          <p:spPr>
            <a:xfrm>
              <a:off x="4413006" y="8278258"/>
              <a:ext cx="0" cy="18000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 name="TekstSylinder 17">
            <a:extLst>
              <a:ext uri="{FF2B5EF4-FFF2-40B4-BE49-F238E27FC236}">
                <a16:creationId xmlns:a16="http://schemas.microsoft.com/office/drawing/2014/main" id="{8D67036C-5047-42D1-A7B8-1046DF611291}"/>
              </a:ext>
            </a:extLst>
          </p:cNvPr>
          <p:cNvSpPr txBox="1"/>
          <p:nvPr/>
        </p:nvSpPr>
        <p:spPr>
          <a:xfrm>
            <a:off x="1791632" y="8262482"/>
            <a:ext cx="4033697" cy="307777"/>
          </a:xfrm>
          <a:prstGeom prst="rect">
            <a:avLst/>
          </a:prstGeom>
          <a:noFill/>
          <a:ln>
            <a:solidFill>
              <a:schemeClr val="accent1">
                <a:lumMod val="75000"/>
              </a:schemeClr>
            </a:solidFill>
          </a:ln>
        </p:spPr>
        <p:txBody>
          <a:bodyPr wrap="square" rtlCol="0">
            <a:spAutoFit/>
          </a:bodyPr>
          <a:lstStyle/>
          <a:p>
            <a:r>
              <a:rPr lang="nb-NO" sz="1400" i="1" dirty="0">
                <a:solidFill>
                  <a:schemeClr val="tx2"/>
                </a:solidFill>
              </a:rPr>
              <a:t>Justeres for stillingsprosent og permitteringsgrad</a:t>
            </a:r>
          </a:p>
        </p:txBody>
      </p:sp>
      <p:sp>
        <p:nvSpPr>
          <p:cNvPr id="19" name="TekstSylinder 18">
            <a:extLst>
              <a:ext uri="{FF2B5EF4-FFF2-40B4-BE49-F238E27FC236}">
                <a16:creationId xmlns:a16="http://schemas.microsoft.com/office/drawing/2014/main" id="{EFD41947-A564-4CF9-B69E-55EE2D879E71}"/>
              </a:ext>
            </a:extLst>
          </p:cNvPr>
          <p:cNvSpPr txBox="1"/>
          <p:nvPr/>
        </p:nvSpPr>
        <p:spPr>
          <a:xfrm>
            <a:off x="9202090" y="8262482"/>
            <a:ext cx="4033697" cy="307777"/>
          </a:xfrm>
          <a:prstGeom prst="rect">
            <a:avLst/>
          </a:prstGeom>
          <a:noFill/>
          <a:ln>
            <a:solidFill>
              <a:schemeClr val="accent1">
                <a:lumMod val="75000"/>
              </a:schemeClr>
            </a:solidFill>
          </a:ln>
        </p:spPr>
        <p:txBody>
          <a:bodyPr wrap="square" rtlCol="0">
            <a:spAutoFit/>
          </a:bodyPr>
          <a:lstStyle/>
          <a:p>
            <a:r>
              <a:rPr lang="nb-NO" sz="1400" i="1" dirty="0">
                <a:solidFill>
                  <a:schemeClr val="tx2"/>
                </a:solidFill>
              </a:rPr>
              <a:t>Justeres for stillingsprosent og permitteringsgrad</a:t>
            </a:r>
          </a:p>
        </p:txBody>
      </p:sp>
      <p:cxnSp>
        <p:nvCxnSpPr>
          <p:cNvPr id="25" name="Rett linje 24">
            <a:extLst>
              <a:ext uri="{FF2B5EF4-FFF2-40B4-BE49-F238E27FC236}">
                <a16:creationId xmlns:a16="http://schemas.microsoft.com/office/drawing/2014/main" id="{F816C43F-2A99-40D5-82C0-E38449FC2B19}"/>
              </a:ext>
            </a:extLst>
          </p:cNvPr>
          <p:cNvCxnSpPr/>
          <p:nvPr/>
        </p:nvCxnSpPr>
        <p:spPr>
          <a:xfrm>
            <a:off x="8287583" y="3767090"/>
            <a:ext cx="0" cy="5292000"/>
          </a:xfrm>
          <a:prstGeom prst="line">
            <a:avLst/>
          </a:prstGeom>
          <a:ln w="57150">
            <a:solidFill>
              <a:srgbClr val="4F4F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933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31</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Skattepliktig</a:t>
            </a:r>
            <a:r>
              <a:rPr lang="en-GB" dirty="0"/>
              <a:t> </a:t>
            </a:r>
            <a:r>
              <a:rPr lang="en-GB" dirty="0" err="1"/>
              <a:t>foretak</a:t>
            </a:r>
            <a:r>
              <a:rPr lang="en-GB" dirty="0"/>
              <a:t> – </a:t>
            </a:r>
            <a:r>
              <a:rPr lang="en-GB" dirty="0" err="1"/>
              <a:t>beregning</a:t>
            </a:r>
            <a:r>
              <a:rPr lang="en-GB" dirty="0"/>
              <a:t> </a:t>
            </a:r>
            <a:r>
              <a:rPr lang="en-GB" dirty="0" err="1"/>
              <a:t>av</a:t>
            </a:r>
            <a:r>
              <a:rPr lang="en-GB" dirty="0"/>
              <a:t> </a:t>
            </a:r>
            <a:r>
              <a:rPr lang="en-GB" dirty="0" err="1"/>
              <a:t>tilskuddet</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928276" y="2614414"/>
            <a:ext cx="11486142" cy="430887"/>
          </a:xfrm>
          <a:prstGeom prst="rect">
            <a:avLst/>
          </a:prstGeom>
          <a:noFill/>
        </p:spPr>
        <p:txBody>
          <a:bodyPr wrap="square" rtlCol="0">
            <a:spAutoFit/>
          </a:bodyPr>
          <a:lstStyle/>
          <a:p>
            <a:r>
              <a:rPr lang="nb-NO" sz="2200" b="1" i="1" dirty="0">
                <a:solidFill>
                  <a:schemeClr val="tx2"/>
                </a:solidFill>
              </a:rPr>
              <a:t>To metoder - avhengig av omsetningsreduksjon</a:t>
            </a:r>
          </a:p>
        </p:txBody>
      </p:sp>
      <p:cxnSp>
        <p:nvCxnSpPr>
          <p:cNvPr id="10" name="Rett linje 9">
            <a:extLst>
              <a:ext uri="{FF2B5EF4-FFF2-40B4-BE49-F238E27FC236}">
                <a16:creationId xmlns:a16="http://schemas.microsoft.com/office/drawing/2014/main" id="{6C1A190D-88AB-4731-80DA-60386D419DC3}"/>
              </a:ext>
            </a:extLst>
          </p:cNvPr>
          <p:cNvCxnSpPr/>
          <p:nvPr/>
        </p:nvCxnSpPr>
        <p:spPr>
          <a:xfrm>
            <a:off x="7392684" y="4281055"/>
            <a:ext cx="0" cy="378229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kstSylinder 10">
            <a:extLst>
              <a:ext uri="{FF2B5EF4-FFF2-40B4-BE49-F238E27FC236}">
                <a16:creationId xmlns:a16="http://schemas.microsoft.com/office/drawing/2014/main" id="{A1DDB0AF-7215-4FA2-8147-08322708F06F}"/>
              </a:ext>
            </a:extLst>
          </p:cNvPr>
          <p:cNvSpPr txBox="1"/>
          <p:nvPr/>
        </p:nvSpPr>
        <p:spPr>
          <a:xfrm>
            <a:off x="1844190" y="3894524"/>
            <a:ext cx="3130047" cy="1107996"/>
          </a:xfrm>
          <a:prstGeom prst="rect">
            <a:avLst/>
          </a:prstGeom>
          <a:noFill/>
        </p:spPr>
        <p:txBody>
          <a:bodyPr wrap="square" rtlCol="0">
            <a:spAutoFit/>
          </a:bodyPr>
          <a:lstStyle/>
          <a:p>
            <a:pPr algn="ctr"/>
            <a:r>
              <a:rPr lang="nb-NO" sz="2200" u="sng" dirty="0">
                <a:solidFill>
                  <a:schemeClr val="tx2"/>
                </a:solidFill>
              </a:rPr>
              <a:t>30 prosent omsetningsfall eller mer</a:t>
            </a:r>
          </a:p>
        </p:txBody>
      </p:sp>
      <p:sp>
        <p:nvSpPr>
          <p:cNvPr id="12" name="TekstSylinder 11">
            <a:extLst>
              <a:ext uri="{FF2B5EF4-FFF2-40B4-BE49-F238E27FC236}">
                <a16:creationId xmlns:a16="http://schemas.microsoft.com/office/drawing/2014/main" id="{C2DB7417-A13D-4A75-B558-F478BCA2C5D8}"/>
              </a:ext>
            </a:extLst>
          </p:cNvPr>
          <p:cNvSpPr txBox="1"/>
          <p:nvPr/>
        </p:nvSpPr>
        <p:spPr>
          <a:xfrm>
            <a:off x="9727981" y="3894527"/>
            <a:ext cx="3130047" cy="769441"/>
          </a:xfrm>
          <a:prstGeom prst="rect">
            <a:avLst/>
          </a:prstGeom>
          <a:noFill/>
        </p:spPr>
        <p:txBody>
          <a:bodyPr wrap="square" rtlCol="0">
            <a:spAutoFit/>
          </a:bodyPr>
          <a:lstStyle/>
          <a:p>
            <a:pPr algn="ctr"/>
            <a:r>
              <a:rPr lang="nb-NO" sz="2200" u="sng" dirty="0">
                <a:solidFill>
                  <a:schemeClr val="tx2"/>
                </a:solidFill>
              </a:rPr>
              <a:t>Under 30 prosent omsetningsfall</a:t>
            </a:r>
          </a:p>
        </p:txBody>
      </p:sp>
      <p:sp>
        <p:nvSpPr>
          <p:cNvPr id="13" name="TekstSylinder 12">
            <a:extLst>
              <a:ext uri="{FF2B5EF4-FFF2-40B4-BE49-F238E27FC236}">
                <a16:creationId xmlns:a16="http://schemas.microsoft.com/office/drawing/2014/main" id="{C8646A20-A1AA-4185-831B-C1CADD1AA333}"/>
              </a:ext>
            </a:extLst>
          </p:cNvPr>
          <p:cNvSpPr txBox="1"/>
          <p:nvPr/>
        </p:nvSpPr>
        <p:spPr>
          <a:xfrm>
            <a:off x="386018" y="5712370"/>
            <a:ext cx="6046384"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15 000 kr  </a:t>
            </a:r>
            <a:r>
              <a:rPr lang="nb-NO" sz="2000" b="1" i="1" dirty="0">
                <a:solidFill>
                  <a:schemeClr val="tx2"/>
                </a:solidFill>
                <a:latin typeface="Calibri" panose="020F0502020204030204" pitchFamily="34" charset="0"/>
                <a:cs typeface="Calibri" panose="020F0502020204030204" pitchFamily="34" charset="0"/>
              </a:rPr>
              <a:t>x</a:t>
            </a:r>
            <a:r>
              <a:rPr lang="nb-NO" sz="2000" i="1" dirty="0">
                <a:solidFill>
                  <a:schemeClr val="tx2"/>
                </a:solidFill>
                <a:latin typeface="Calibri" panose="020F0502020204030204" pitchFamily="34" charset="0"/>
                <a:cs typeface="Calibri" panose="020F0502020204030204" pitchFamily="34" charset="0"/>
              </a:rPr>
              <a:t>  Stillingsprosent  </a:t>
            </a:r>
            <a:r>
              <a:rPr lang="nb-NO" sz="2000" b="1" i="1" dirty="0">
                <a:solidFill>
                  <a:schemeClr val="tx2"/>
                </a:solidFill>
                <a:latin typeface="Calibri" panose="020F0502020204030204" pitchFamily="34" charset="0"/>
                <a:cs typeface="Calibri" panose="020F0502020204030204" pitchFamily="34" charset="0"/>
              </a:rPr>
              <a:t>x </a:t>
            </a:r>
            <a:r>
              <a:rPr lang="nb-NO" sz="2000" i="1" dirty="0">
                <a:solidFill>
                  <a:schemeClr val="tx2"/>
                </a:solidFill>
                <a:latin typeface="Calibri" panose="020F0502020204030204" pitchFamily="34" charset="0"/>
                <a:cs typeface="Calibri" panose="020F0502020204030204" pitchFamily="34" charset="0"/>
              </a:rPr>
              <a:t> Permitteringsgrad</a:t>
            </a:r>
          </a:p>
        </p:txBody>
      </p:sp>
      <p:sp>
        <p:nvSpPr>
          <p:cNvPr id="16" name="TekstSylinder 15">
            <a:extLst>
              <a:ext uri="{FF2B5EF4-FFF2-40B4-BE49-F238E27FC236}">
                <a16:creationId xmlns:a16="http://schemas.microsoft.com/office/drawing/2014/main" id="{D0935484-F96D-4D08-8B52-BF5D76BB2638}"/>
              </a:ext>
            </a:extLst>
          </p:cNvPr>
          <p:cNvSpPr txBox="1"/>
          <p:nvPr/>
        </p:nvSpPr>
        <p:spPr>
          <a:xfrm>
            <a:off x="1753815" y="5312260"/>
            <a:ext cx="3130045" cy="400110"/>
          </a:xfrm>
          <a:prstGeom prst="rect">
            <a:avLst/>
          </a:prstGeom>
          <a:noFill/>
        </p:spPr>
        <p:txBody>
          <a:bodyPr wrap="square" rtlCol="0">
            <a:spAutoFit/>
          </a:bodyPr>
          <a:lstStyle/>
          <a:p>
            <a:pPr algn="ctr"/>
            <a:r>
              <a:rPr lang="nb-NO" sz="2000" b="1" i="1" dirty="0">
                <a:solidFill>
                  <a:srgbClr val="FF0000"/>
                </a:solidFill>
                <a:latin typeface="Calibri" panose="020F0502020204030204" pitchFamily="34" charset="0"/>
                <a:cs typeface="Calibri" panose="020F0502020204030204" pitchFamily="34" charset="0"/>
              </a:rPr>
              <a:t>Ordinær ansatt</a:t>
            </a:r>
          </a:p>
        </p:txBody>
      </p:sp>
      <p:sp>
        <p:nvSpPr>
          <p:cNvPr id="17" name="TekstSylinder 16">
            <a:extLst>
              <a:ext uri="{FF2B5EF4-FFF2-40B4-BE49-F238E27FC236}">
                <a16:creationId xmlns:a16="http://schemas.microsoft.com/office/drawing/2014/main" id="{191321EA-D68C-47D3-AC06-6FA0ADBBACF5}"/>
              </a:ext>
            </a:extLst>
          </p:cNvPr>
          <p:cNvSpPr txBox="1"/>
          <p:nvPr/>
        </p:nvSpPr>
        <p:spPr>
          <a:xfrm>
            <a:off x="404242" y="7236870"/>
            <a:ext cx="6046384"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10 000 kr  </a:t>
            </a:r>
            <a:r>
              <a:rPr lang="nb-NO" sz="2000" b="1" i="1" dirty="0">
                <a:solidFill>
                  <a:schemeClr val="tx2"/>
                </a:solidFill>
                <a:latin typeface="Calibri" panose="020F0502020204030204" pitchFamily="34" charset="0"/>
                <a:cs typeface="Calibri" panose="020F0502020204030204" pitchFamily="34" charset="0"/>
              </a:rPr>
              <a:t>x</a:t>
            </a:r>
            <a:r>
              <a:rPr lang="nb-NO" sz="2000" i="1" dirty="0">
                <a:solidFill>
                  <a:schemeClr val="tx2"/>
                </a:solidFill>
                <a:latin typeface="Calibri" panose="020F0502020204030204" pitchFamily="34" charset="0"/>
                <a:cs typeface="Calibri" panose="020F0502020204030204" pitchFamily="34" charset="0"/>
              </a:rPr>
              <a:t>  Stillingsprosent  </a:t>
            </a:r>
            <a:r>
              <a:rPr lang="nb-NO" sz="2000" b="1" i="1" dirty="0">
                <a:solidFill>
                  <a:schemeClr val="tx2"/>
                </a:solidFill>
                <a:latin typeface="Calibri" panose="020F0502020204030204" pitchFamily="34" charset="0"/>
                <a:cs typeface="Calibri" panose="020F0502020204030204" pitchFamily="34" charset="0"/>
              </a:rPr>
              <a:t>x</a:t>
            </a:r>
            <a:r>
              <a:rPr lang="nb-NO" sz="2000" i="1" dirty="0">
                <a:solidFill>
                  <a:schemeClr val="tx2"/>
                </a:solidFill>
                <a:latin typeface="Calibri" panose="020F0502020204030204" pitchFamily="34" charset="0"/>
                <a:cs typeface="Calibri" panose="020F0502020204030204" pitchFamily="34" charset="0"/>
              </a:rPr>
              <a:t>  Permitteringsgrad</a:t>
            </a:r>
          </a:p>
        </p:txBody>
      </p:sp>
      <p:sp>
        <p:nvSpPr>
          <p:cNvPr id="18" name="TekstSylinder 17">
            <a:extLst>
              <a:ext uri="{FF2B5EF4-FFF2-40B4-BE49-F238E27FC236}">
                <a16:creationId xmlns:a16="http://schemas.microsoft.com/office/drawing/2014/main" id="{7D35FAFD-6D9D-45F5-B924-BCBE0A2BC5EE}"/>
              </a:ext>
            </a:extLst>
          </p:cNvPr>
          <p:cNvSpPr txBox="1"/>
          <p:nvPr/>
        </p:nvSpPr>
        <p:spPr>
          <a:xfrm>
            <a:off x="1772039" y="6836760"/>
            <a:ext cx="3130045" cy="400110"/>
          </a:xfrm>
          <a:prstGeom prst="rect">
            <a:avLst/>
          </a:prstGeom>
          <a:noFill/>
        </p:spPr>
        <p:txBody>
          <a:bodyPr wrap="square" rtlCol="0">
            <a:spAutoFit/>
          </a:bodyPr>
          <a:lstStyle/>
          <a:p>
            <a:pPr algn="ctr"/>
            <a:r>
              <a:rPr lang="nb-NO" sz="2000" b="1" i="1" dirty="0">
                <a:solidFill>
                  <a:srgbClr val="FF0000"/>
                </a:solidFill>
                <a:latin typeface="Calibri" panose="020F0502020204030204" pitchFamily="34" charset="0"/>
                <a:cs typeface="Calibri" panose="020F0502020204030204" pitchFamily="34" charset="0"/>
              </a:rPr>
              <a:t>Lærling</a:t>
            </a:r>
          </a:p>
        </p:txBody>
      </p:sp>
      <p:sp>
        <p:nvSpPr>
          <p:cNvPr id="19" name="TekstSylinder 18">
            <a:extLst>
              <a:ext uri="{FF2B5EF4-FFF2-40B4-BE49-F238E27FC236}">
                <a16:creationId xmlns:a16="http://schemas.microsoft.com/office/drawing/2014/main" id="{E34461B7-3F52-4586-9921-91D1AF138381}"/>
              </a:ext>
            </a:extLst>
          </p:cNvPr>
          <p:cNvSpPr txBox="1"/>
          <p:nvPr/>
        </p:nvSpPr>
        <p:spPr>
          <a:xfrm>
            <a:off x="8377523" y="5695170"/>
            <a:ext cx="6046384" cy="707886"/>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((Omsetningsfall i prosent – 0,1)  </a:t>
            </a:r>
            <a:r>
              <a:rPr lang="nb-NO" sz="2000" b="1" i="1" dirty="0">
                <a:solidFill>
                  <a:schemeClr val="tx2"/>
                </a:solidFill>
                <a:latin typeface="Calibri" panose="020F0502020204030204" pitchFamily="34" charset="0"/>
                <a:cs typeface="Calibri" panose="020F0502020204030204" pitchFamily="34" charset="0"/>
              </a:rPr>
              <a:t>x</a:t>
            </a:r>
            <a:r>
              <a:rPr lang="nb-NO" sz="2000" i="1" dirty="0">
                <a:solidFill>
                  <a:schemeClr val="tx2"/>
                </a:solidFill>
                <a:latin typeface="Calibri" panose="020F0502020204030204" pitchFamily="34" charset="0"/>
                <a:cs typeface="Calibri" panose="020F0502020204030204" pitchFamily="34" charset="0"/>
              </a:rPr>
              <a:t>  75 000</a:t>
            </a:r>
            <a:r>
              <a:rPr lang="nb-NO" sz="2000" b="1" i="1" dirty="0">
                <a:solidFill>
                  <a:schemeClr val="tx2"/>
                </a:solidFill>
                <a:latin typeface="Calibri" panose="020F0502020204030204" pitchFamily="34" charset="0"/>
                <a:cs typeface="Calibri" panose="020F0502020204030204" pitchFamily="34" charset="0"/>
              </a:rPr>
              <a:t>)  </a:t>
            </a:r>
          </a:p>
          <a:p>
            <a:pPr algn="ctr"/>
            <a:r>
              <a:rPr lang="nb-NO" sz="2000" b="1" i="1" dirty="0">
                <a:solidFill>
                  <a:schemeClr val="tx2"/>
                </a:solidFill>
                <a:latin typeface="Calibri" panose="020F0502020204030204" pitchFamily="34" charset="0"/>
                <a:cs typeface="Calibri" panose="020F0502020204030204" pitchFamily="34" charset="0"/>
              </a:rPr>
              <a:t>x </a:t>
            </a:r>
            <a:r>
              <a:rPr lang="nb-NO" sz="2000" i="1" dirty="0">
                <a:solidFill>
                  <a:schemeClr val="tx2"/>
                </a:solidFill>
                <a:latin typeface="Calibri" panose="020F0502020204030204" pitchFamily="34" charset="0"/>
                <a:cs typeface="Calibri" panose="020F0502020204030204" pitchFamily="34" charset="0"/>
              </a:rPr>
              <a:t>Stillingsprosent  </a:t>
            </a:r>
            <a:r>
              <a:rPr lang="nb-NO" sz="2000" b="1" i="1" dirty="0">
                <a:solidFill>
                  <a:schemeClr val="tx2"/>
                </a:solidFill>
                <a:latin typeface="Calibri" panose="020F0502020204030204" pitchFamily="34" charset="0"/>
                <a:cs typeface="Calibri" panose="020F0502020204030204" pitchFamily="34" charset="0"/>
              </a:rPr>
              <a:t>x  </a:t>
            </a:r>
            <a:r>
              <a:rPr lang="nb-NO" sz="2000" i="1" dirty="0">
                <a:solidFill>
                  <a:schemeClr val="tx2"/>
                </a:solidFill>
                <a:latin typeface="Calibri" panose="020F0502020204030204" pitchFamily="34" charset="0"/>
                <a:cs typeface="Calibri" panose="020F0502020204030204" pitchFamily="34" charset="0"/>
              </a:rPr>
              <a:t>Permitteringsgrad </a:t>
            </a:r>
          </a:p>
        </p:txBody>
      </p:sp>
      <p:sp>
        <p:nvSpPr>
          <p:cNvPr id="20" name="TekstSylinder 19">
            <a:extLst>
              <a:ext uri="{FF2B5EF4-FFF2-40B4-BE49-F238E27FC236}">
                <a16:creationId xmlns:a16="http://schemas.microsoft.com/office/drawing/2014/main" id="{D8C99E66-6436-4149-9192-E618CE2CC266}"/>
              </a:ext>
            </a:extLst>
          </p:cNvPr>
          <p:cNvSpPr txBox="1"/>
          <p:nvPr/>
        </p:nvSpPr>
        <p:spPr>
          <a:xfrm>
            <a:off x="9745320" y="5295060"/>
            <a:ext cx="3130045" cy="400110"/>
          </a:xfrm>
          <a:prstGeom prst="rect">
            <a:avLst/>
          </a:prstGeom>
          <a:noFill/>
        </p:spPr>
        <p:txBody>
          <a:bodyPr wrap="square" rtlCol="0">
            <a:spAutoFit/>
          </a:bodyPr>
          <a:lstStyle/>
          <a:p>
            <a:pPr algn="ctr"/>
            <a:r>
              <a:rPr lang="nb-NO" sz="2000" b="1" i="1" dirty="0">
                <a:solidFill>
                  <a:srgbClr val="FF0000"/>
                </a:solidFill>
                <a:latin typeface="Calibri" panose="020F0502020204030204" pitchFamily="34" charset="0"/>
                <a:cs typeface="Calibri" panose="020F0502020204030204" pitchFamily="34" charset="0"/>
              </a:rPr>
              <a:t>Ordinær ansatt</a:t>
            </a:r>
          </a:p>
        </p:txBody>
      </p:sp>
      <p:sp>
        <p:nvSpPr>
          <p:cNvPr id="21" name="TekstSylinder 20">
            <a:extLst>
              <a:ext uri="{FF2B5EF4-FFF2-40B4-BE49-F238E27FC236}">
                <a16:creationId xmlns:a16="http://schemas.microsoft.com/office/drawing/2014/main" id="{DC57C487-AC2E-46F9-9447-89A65173D463}"/>
              </a:ext>
            </a:extLst>
          </p:cNvPr>
          <p:cNvSpPr txBox="1"/>
          <p:nvPr/>
        </p:nvSpPr>
        <p:spPr>
          <a:xfrm>
            <a:off x="8377523" y="7236870"/>
            <a:ext cx="6046384" cy="707886"/>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((Omsetningsfall i prosent – 0,1)  </a:t>
            </a:r>
            <a:r>
              <a:rPr lang="nb-NO" sz="2000" b="1" i="1" dirty="0">
                <a:solidFill>
                  <a:schemeClr val="tx2"/>
                </a:solidFill>
                <a:latin typeface="Calibri" panose="020F0502020204030204" pitchFamily="34" charset="0"/>
                <a:cs typeface="Calibri" panose="020F0502020204030204" pitchFamily="34" charset="0"/>
              </a:rPr>
              <a:t>x</a:t>
            </a:r>
            <a:r>
              <a:rPr lang="nb-NO" sz="2000" i="1" dirty="0">
                <a:solidFill>
                  <a:schemeClr val="tx2"/>
                </a:solidFill>
                <a:latin typeface="Calibri" panose="020F0502020204030204" pitchFamily="34" charset="0"/>
                <a:cs typeface="Calibri" panose="020F0502020204030204" pitchFamily="34" charset="0"/>
              </a:rPr>
              <a:t>  75 000</a:t>
            </a:r>
            <a:r>
              <a:rPr lang="nb-NO" sz="2000" b="1" i="1" dirty="0">
                <a:solidFill>
                  <a:schemeClr val="tx2"/>
                </a:solidFill>
                <a:latin typeface="Calibri" panose="020F0502020204030204" pitchFamily="34" charset="0"/>
                <a:cs typeface="Calibri" panose="020F0502020204030204" pitchFamily="34" charset="0"/>
              </a:rPr>
              <a:t>)  </a:t>
            </a:r>
          </a:p>
          <a:p>
            <a:pPr algn="ctr"/>
            <a:r>
              <a:rPr lang="nb-NO" sz="2000" b="1" i="1" dirty="0">
                <a:solidFill>
                  <a:schemeClr val="tx2"/>
                </a:solidFill>
                <a:latin typeface="Calibri" panose="020F0502020204030204" pitchFamily="34" charset="0"/>
                <a:cs typeface="Calibri" panose="020F0502020204030204" pitchFamily="34" charset="0"/>
              </a:rPr>
              <a:t>x </a:t>
            </a:r>
            <a:r>
              <a:rPr lang="nb-NO" sz="2000" i="1" dirty="0">
                <a:solidFill>
                  <a:schemeClr val="tx2"/>
                </a:solidFill>
                <a:latin typeface="Calibri" panose="020F0502020204030204" pitchFamily="34" charset="0"/>
                <a:cs typeface="Calibri" panose="020F0502020204030204" pitchFamily="34" charset="0"/>
              </a:rPr>
              <a:t>Stillingsprosent  </a:t>
            </a:r>
            <a:r>
              <a:rPr lang="nb-NO" sz="2000" b="1" i="1" dirty="0">
                <a:solidFill>
                  <a:schemeClr val="tx2"/>
                </a:solidFill>
                <a:latin typeface="Calibri" panose="020F0502020204030204" pitchFamily="34" charset="0"/>
                <a:cs typeface="Calibri" panose="020F0502020204030204" pitchFamily="34" charset="0"/>
              </a:rPr>
              <a:t>x  </a:t>
            </a:r>
            <a:r>
              <a:rPr lang="nb-NO" sz="2000" i="1" dirty="0">
                <a:solidFill>
                  <a:schemeClr val="tx2"/>
                </a:solidFill>
                <a:latin typeface="Calibri" panose="020F0502020204030204" pitchFamily="34" charset="0"/>
                <a:cs typeface="Calibri" panose="020F0502020204030204" pitchFamily="34" charset="0"/>
              </a:rPr>
              <a:t>Permitteringsgrad  </a:t>
            </a:r>
            <a:r>
              <a:rPr lang="nb-NO" sz="2000" b="1" i="1" dirty="0">
                <a:solidFill>
                  <a:schemeClr val="tx2"/>
                </a:solidFill>
                <a:latin typeface="Calibri" panose="020F0502020204030204" pitchFamily="34" charset="0"/>
                <a:cs typeface="Calibri" panose="020F0502020204030204" pitchFamily="34" charset="0"/>
              </a:rPr>
              <a:t>x </a:t>
            </a:r>
            <a:r>
              <a:rPr lang="nb-NO" sz="2000" i="1" dirty="0">
                <a:solidFill>
                  <a:schemeClr val="tx2"/>
                </a:solidFill>
                <a:latin typeface="Calibri" panose="020F0502020204030204" pitchFamily="34" charset="0"/>
                <a:cs typeface="Calibri" panose="020F0502020204030204" pitchFamily="34" charset="0"/>
              </a:rPr>
              <a:t> (2/3)</a:t>
            </a:r>
          </a:p>
        </p:txBody>
      </p:sp>
      <p:sp>
        <p:nvSpPr>
          <p:cNvPr id="22" name="TekstSylinder 21">
            <a:extLst>
              <a:ext uri="{FF2B5EF4-FFF2-40B4-BE49-F238E27FC236}">
                <a16:creationId xmlns:a16="http://schemas.microsoft.com/office/drawing/2014/main" id="{77D0BD91-0745-454A-B483-C8EB7299FB96}"/>
              </a:ext>
            </a:extLst>
          </p:cNvPr>
          <p:cNvSpPr txBox="1"/>
          <p:nvPr/>
        </p:nvSpPr>
        <p:spPr>
          <a:xfrm>
            <a:off x="9745320" y="6836760"/>
            <a:ext cx="3130045" cy="400110"/>
          </a:xfrm>
          <a:prstGeom prst="rect">
            <a:avLst/>
          </a:prstGeom>
          <a:noFill/>
        </p:spPr>
        <p:txBody>
          <a:bodyPr wrap="square" rtlCol="0">
            <a:spAutoFit/>
          </a:bodyPr>
          <a:lstStyle/>
          <a:p>
            <a:pPr algn="ctr"/>
            <a:r>
              <a:rPr lang="nb-NO" sz="2000" b="1" i="1" dirty="0">
                <a:solidFill>
                  <a:srgbClr val="FF0000"/>
                </a:solidFill>
                <a:latin typeface="Calibri" panose="020F0502020204030204" pitchFamily="34" charset="0"/>
                <a:cs typeface="Calibri" panose="020F0502020204030204" pitchFamily="34" charset="0"/>
              </a:rPr>
              <a:t>Lærling</a:t>
            </a:r>
          </a:p>
        </p:txBody>
      </p:sp>
    </p:spTree>
    <p:extLst>
      <p:ext uri="{BB962C8B-B14F-4D97-AF65-F5344CB8AC3E}">
        <p14:creationId xmlns:p14="http://schemas.microsoft.com/office/powerpoint/2010/main" val="254129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P spid="18" grpId="0"/>
      <p:bldP spid="19"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C8646A20-A1AA-4185-831B-C1CADD1AA333}"/>
              </a:ext>
            </a:extLst>
          </p:cNvPr>
          <p:cNvSpPr txBox="1"/>
          <p:nvPr/>
        </p:nvSpPr>
        <p:spPr>
          <a:xfrm>
            <a:off x="568898" y="6605747"/>
            <a:ext cx="6046384"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15 000 kr  </a:t>
            </a:r>
            <a:r>
              <a:rPr lang="nb-NO" sz="2000" b="1" i="1" dirty="0">
                <a:solidFill>
                  <a:schemeClr val="tx2"/>
                </a:solidFill>
                <a:latin typeface="Calibri" panose="020F0502020204030204" pitchFamily="34" charset="0"/>
                <a:cs typeface="Calibri" panose="020F0502020204030204" pitchFamily="34" charset="0"/>
              </a:rPr>
              <a:t>x </a:t>
            </a:r>
            <a:r>
              <a:rPr lang="nb-NO" sz="2000" i="1" dirty="0">
                <a:solidFill>
                  <a:schemeClr val="tx2"/>
                </a:solidFill>
                <a:latin typeface="Calibri" panose="020F0502020204030204" pitchFamily="34" charset="0"/>
                <a:cs typeface="Calibri" panose="020F0502020204030204" pitchFamily="34" charset="0"/>
              </a:rPr>
              <a:t> Stillingsprosent  </a:t>
            </a:r>
            <a:r>
              <a:rPr lang="nb-NO" sz="2000" b="1" i="1" dirty="0">
                <a:solidFill>
                  <a:schemeClr val="tx2"/>
                </a:solidFill>
                <a:latin typeface="Calibri" panose="020F0502020204030204" pitchFamily="34" charset="0"/>
                <a:cs typeface="Calibri" panose="020F0502020204030204" pitchFamily="34" charset="0"/>
              </a:rPr>
              <a:t>x </a:t>
            </a:r>
            <a:r>
              <a:rPr lang="nb-NO" sz="2000" i="1" dirty="0">
                <a:solidFill>
                  <a:schemeClr val="tx2"/>
                </a:solidFill>
                <a:latin typeface="Calibri" panose="020F0502020204030204" pitchFamily="34" charset="0"/>
                <a:cs typeface="Calibri" panose="020F0502020204030204" pitchFamily="34" charset="0"/>
              </a:rPr>
              <a:t> Permitteringsgrad</a:t>
            </a:r>
          </a:p>
        </p:txBody>
      </p:sp>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32</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Skattepliktig</a:t>
            </a:r>
            <a:r>
              <a:rPr lang="en-GB" dirty="0"/>
              <a:t> </a:t>
            </a:r>
            <a:r>
              <a:rPr lang="en-GB" dirty="0" err="1"/>
              <a:t>foretak</a:t>
            </a:r>
            <a:r>
              <a:rPr lang="en-GB" dirty="0"/>
              <a:t> – </a:t>
            </a:r>
            <a:r>
              <a:rPr lang="en-GB" dirty="0" err="1"/>
              <a:t>beregning</a:t>
            </a:r>
            <a:r>
              <a:rPr lang="en-GB" dirty="0"/>
              <a:t> </a:t>
            </a:r>
            <a:r>
              <a:rPr lang="en-GB" dirty="0" err="1"/>
              <a:t>av</a:t>
            </a:r>
            <a:r>
              <a:rPr lang="en-GB" dirty="0"/>
              <a:t> </a:t>
            </a:r>
            <a:r>
              <a:rPr lang="en-GB" dirty="0" err="1"/>
              <a:t>tilskuddet</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867316" y="2614414"/>
            <a:ext cx="11486142" cy="430887"/>
          </a:xfrm>
          <a:prstGeom prst="rect">
            <a:avLst/>
          </a:prstGeom>
          <a:noFill/>
        </p:spPr>
        <p:txBody>
          <a:bodyPr wrap="square" rtlCol="0">
            <a:spAutoFit/>
          </a:bodyPr>
          <a:lstStyle/>
          <a:p>
            <a:r>
              <a:rPr lang="nb-NO" sz="2200" b="1" i="1" u="sng" dirty="0">
                <a:solidFill>
                  <a:schemeClr val="tx2"/>
                </a:solidFill>
              </a:rPr>
              <a:t>30 prosent omsetningsfall eller mer</a:t>
            </a:r>
          </a:p>
        </p:txBody>
      </p:sp>
      <p:sp>
        <p:nvSpPr>
          <p:cNvPr id="16" name="TekstSylinder 15">
            <a:extLst>
              <a:ext uri="{FF2B5EF4-FFF2-40B4-BE49-F238E27FC236}">
                <a16:creationId xmlns:a16="http://schemas.microsoft.com/office/drawing/2014/main" id="{D0935484-F96D-4D08-8B52-BF5D76BB2638}"/>
              </a:ext>
            </a:extLst>
          </p:cNvPr>
          <p:cNvSpPr txBox="1"/>
          <p:nvPr/>
        </p:nvSpPr>
        <p:spPr>
          <a:xfrm>
            <a:off x="1560159" y="3788286"/>
            <a:ext cx="3130045" cy="400110"/>
          </a:xfrm>
          <a:prstGeom prst="rect">
            <a:avLst/>
          </a:prstGeom>
          <a:noFill/>
        </p:spPr>
        <p:txBody>
          <a:bodyPr wrap="square" rtlCol="0">
            <a:spAutoFit/>
          </a:bodyPr>
          <a:lstStyle/>
          <a:p>
            <a:pPr algn="ctr"/>
            <a:r>
              <a:rPr lang="nb-NO" sz="2000" b="1" i="1" dirty="0">
                <a:solidFill>
                  <a:srgbClr val="FF0000"/>
                </a:solidFill>
                <a:latin typeface="Calibri" panose="020F0502020204030204" pitchFamily="34" charset="0"/>
                <a:cs typeface="Calibri" panose="020F0502020204030204" pitchFamily="34" charset="0"/>
              </a:rPr>
              <a:t>Ordinær ansatt</a:t>
            </a:r>
          </a:p>
        </p:txBody>
      </p:sp>
      <p:sp>
        <p:nvSpPr>
          <p:cNvPr id="17" name="TekstSylinder 16">
            <a:extLst>
              <a:ext uri="{FF2B5EF4-FFF2-40B4-BE49-F238E27FC236}">
                <a16:creationId xmlns:a16="http://schemas.microsoft.com/office/drawing/2014/main" id="{191321EA-D68C-47D3-AC06-6FA0ADBBACF5}"/>
              </a:ext>
            </a:extLst>
          </p:cNvPr>
          <p:cNvSpPr txBox="1"/>
          <p:nvPr/>
        </p:nvSpPr>
        <p:spPr>
          <a:xfrm>
            <a:off x="8197117" y="6605747"/>
            <a:ext cx="6046384"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10 000 kr  </a:t>
            </a:r>
            <a:r>
              <a:rPr lang="nb-NO" sz="2000" b="1" i="1" dirty="0">
                <a:solidFill>
                  <a:schemeClr val="tx2"/>
                </a:solidFill>
                <a:latin typeface="Calibri" panose="020F0502020204030204" pitchFamily="34" charset="0"/>
                <a:cs typeface="Calibri" panose="020F0502020204030204" pitchFamily="34" charset="0"/>
              </a:rPr>
              <a:t>x</a:t>
            </a:r>
            <a:r>
              <a:rPr lang="nb-NO" sz="2000" i="1" dirty="0">
                <a:solidFill>
                  <a:schemeClr val="tx2"/>
                </a:solidFill>
                <a:latin typeface="Calibri" panose="020F0502020204030204" pitchFamily="34" charset="0"/>
                <a:cs typeface="Calibri" panose="020F0502020204030204" pitchFamily="34" charset="0"/>
              </a:rPr>
              <a:t>  Stillingsprosent  </a:t>
            </a:r>
            <a:r>
              <a:rPr lang="nb-NO" sz="2000" b="1" i="1" dirty="0">
                <a:solidFill>
                  <a:schemeClr val="tx2"/>
                </a:solidFill>
                <a:latin typeface="Calibri" panose="020F0502020204030204" pitchFamily="34" charset="0"/>
                <a:cs typeface="Calibri" panose="020F0502020204030204" pitchFamily="34" charset="0"/>
              </a:rPr>
              <a:t>x</a:t>
            </a:r>
            <a:r>
              <a:rPr lang="nb-NO" sz="2000" i="1" dirty="0">
                <a:solidFill>
                  <a:schemeClr val="tx2"/>
                </a:solidFill>
                <a:latin typeface="Calibri" panose="020F0502020204030204" pitchFamily="34" charset="0"/>
                <a:cs typeface="Calibri" panose="020F0502020204030204" pitchFamily="34" charset="0"/>
              </a:rPr>
              <a:t>  Permitteringsgrad</a:t>
            </a:r>
          </a:p>
        </p:txBody>
      </p:sp>
      <p:sp>
        <p:nvSpPr>
          <p:cNvPr id="18" name="TekstSylinder 17">
            <a:extLst>
              <a:ext uri="{FF2B5EF4-FFF2-40B4-BE49-F238E27FC236}">
                <a16:creationId xmlns:a16="http://schemas.microsoft.com/office/drawing/2014/main" id="{7D35FAFD-6D9D-45F5-B924-BCBE0A2BC5EE}"/>
              </a:ext>
            </a:extLst>
          </p:cNvPr>
          <p:cNvSpPr txBox="1"/>
          <p:nvPr/>
        </p:nvSpPr>
        <p:spPr>
          <a:xfrm>
            <a:off x="9358811" y="3778669"/>
            <a:ext cx="3130045" cy="400110"/>
          </a:xfrm>
          <a:prstGeom prst="rect">
            <a:avLst/>
          </a:prstGeom>
          <a:noFill/>
        </p:spPr>
        <p:txBody>
          <a:bodyPr wrap="square" rtlCol="0">
            <a:spAutoFit/>
          </a:bodyPr>
          <a:lstStyle/>
          <a:p>
            <a:pPr algn="ctr"/>
            <a:r>
              <a:rPr lang="nb-NO" sz="2000" b="1" i="1" dirty="0">
                <a:solidFill>
                  <a:srgbClr val="FF0000"/>
                </a:solidFill>
                <a:latin typeface="Calibri" panose="020F0502020204030204" pitchFamily="34" charset="0"/>
                <a:cs typeface="Calibri" panose="020F0502020204030204" pitchFamily="34" charset="0"/>
              </a:rPr>
              <a:t>Lærling</a:t>
            </a:r>
          </a:p>
        </p:txBody>
      </p:sp>
      <p:sp>
        <p:nvSpPr>
          <p:cNvPr id="25" name="TekstSylinder 24">
            <a:extLst>
              <a:ext uri="{FF2B5EF4-FFF2-40B4-BE49-F238E27FC236}">
                <a16:creationId xmlns:a16="http://schemas.microsoft.com/office/drawing/2014/main" id="{0542A926-384C-4C63-89A8-7356A048026B}"/>
              </a:ext>
            </a:extLst>
          </p:cNvPr>
          <p:cNvSpPr txBox="1"/>
          <p:nvPr/>
        </p:nvSpPr>
        <p:spPr>
          <a:xfrm>
            <a:off x="2595889" y="4627512"/>
            <a:ext cx="2168999" cy="430887"/>
          </a:xfrm>
          <a:prstGeom prst="rect">
            <a:avLst/>
          </a:prstGeom>
          <a:solidFill>
            <a:schemeClr val="bg1"/>
          </a:solidFill>
        </p:spPr>
        <p:txBody>
          <a:bodyPr wrap="square" rtlCol="0">
            <a:spAutoFit/>
          </a:bodyPr>
          <a:lstStyle/>
          <a:p>
            <a:pPr algn="ctr"/>
            <a:r>
              <a:rPr lang="nb-NO" sz="2200" dirty="0">
                <a:solidFill>
                  <a:schemeClr val="tx2"/>
                </a:solidFill>
              </a:rPr>
              <a:t>100% = </a:t>
            </a:r>
            <a:r>
              <a:rPr lang="nb-NO" sz="2200" b="1" dirty="0">
                <a:solidFill>
                  <a:schemeClr val="tx2"/>
                </a:solidFill>
              </a:rPr>
              <a:t>1</a:t>
            </a:r>
          </a:p>
        </p:txBody>
      </p:sp>
      <p:sp>
        <p:nvSpPr>
          <p:cNvPr id="26" name="TekstSylinder 25">
            <a:extLst>
              <a:ext uri="{FF2B5EF4-FFF2-40B4-BE49-F238E27FC236}">
                <a16:creationId xmlns:a16="http://schemas.microsoft.com/office/drawing/2014/main" id="{4A96889D-2144-42C4-9667-D5C8DF988DF8}"/>
              </a:ext>
            </a:extLst>
          </p:cNvPr>
          <p:cNvSpPr txBox="1"/>
          <p:nvPr/>
        </p:nvSpPr>
        <p:spPr>
          <a:xfrm>
            <a:off x="2759835" y="5230735"/>
            <a:ext cx="2168999" cy="430887"/>
          </a:xfrm>
          <a:prstGeom prst="rect">
            <a:avLst/>
          </a:prstGeom>
          <a:solidFill>
            <a:schemeClr val="bg1"/>
          </a:solidFill>
        </p:spPr>
        <p:txBody>
          <a:bodyPr wrap="square" rtlCol="0">
            <a:spAutoFit/>
          </a:bodyPr>
          <a:lstStyle/>
          <a:p>
            <a:pPr algn="ctr"/>
            <a:r>
              <a:rPr lang="nb-NO" sz="2200" dirty="0">
                <a:solidFill>
                  <a:schemeClr val="tx2"/>
                </a:solidFill>
              </a:rPr>
              <a:t>60% = </a:t>
            </a:r>
            <a:r>
              <a:rPr lang="nb-NO" sz="2200" b="1" dirty="0">
                <a:solidFill>
                  <a:schemeClr val="tx2"/>
                </a:solidFill>
              </a:rPr>
              <a:t>0,6 </a:t>
            </a:r>
          </a:p>
        </p:txBody>
      </p:sp>
      <p:sp>
        <p:nvSpPr>
          <p:cNvPr id="23" name="TekstSylinder 22">
            <a:extLst>
              <a:ext uri="{FF2B5EF4-FFF2-40B4-BE49-F238E27FC236}">
                <a16:creationId xmlns:a16="http://schemas.microsoft.com/office/drawing/2014/main" id="{52B80AF8-8AE0-499D-9E65-A1E8CFAFEB5D}"/>
              </a:ext>
            </a:extLst>
          </p:cNvPr>
          <p:cNvSpPr txBox="1"/>
          <p:nvPr/>
        </p:nvSpPr>
        <p:spPr>
          <a:xfrm>
            <a:off x="741338" y="4637062"/>
            <a:ext cx="2237485" cy="430887"/>
          </a:xfrm>
          <a:prstGeom prst="rect">
            <a:avLst/>
          </a:prstGeom>
          <a:noFill/>
        </p:spPr>
        <p:txBody>
          <a:bodyPr wrap="square" rtlCol="0">
            <a:spAutoFit/>
          </a:bodyPr>
          <a:lstStyle/>
          <a:p>
            <a:pPr algn="r"/>
            <a:r>
              <a:rPr lang="nb-NO" sz="2200" dirty="0">
                <a:solidFill>
                  <a:schemeClr val="tx2"/>
                </a:solidFill>
                <a:latin typeface="Calibri" panose="020F0502020204030204" pitchFamily="34" charset="0"/>
                <a:cs typeface="Calibri" panose="020F0502020204030204" pitchFamily="34" charset="0"/>
              </a:rPr>
              <a:t>Stillingsprosent:</a:t>
            </a:r>
          </a:p>
        </p:txBody>
      </p:sp>
      <p:sp>
        <p:nvSpPr>
          <p:cNvPr id="24" name="TekstSylinder 23">
            <a:extLst>
              <a:ext uri="{FF2B5EF4-FFF2-40B4-BE49-F238E27FC236}">
                <a16:creationId xmlns:a16="http://schemas.microsoft.com/office/drawing/2014/main" id="{C72F80F4-686A-4F3B-86A9-BAA570CCC61E}"/>
              </a:ext>
            </a:extLst>
          </p:cNvPr>
          <p:cNvSpPr txBox="1"/>
          <p:nvPr/>
        </p:nvSpPr>
        <p:spPr>
          <a:xfrm>
            <a:off x="568899" y="5226551"/>
            <a:ext cx="2409922" cy="430887"/>
          </a:xfrm>
          <a:prstGeom prst="rect">
            <a:avLst/>
          </a:prstGeom>
          <a:noFill/>
        </p:spPr>
        <p:txBody>
          <a:bodyPr wrap="square" rtlCol="0">
            <a:spAutoFit/>
          </a:bodyPr>
          <a:lstStyle/>
          <a:p>
            <a:pPr algn="r"/>
            <a:r>
              <a:rPr lang="nb-NO" sz="2200" dirty="0">
                <a:solidFill>
                  <a:schemeClr val="tx2"/>
                </a:solidFill>
                <a:latin typeface="Calibri" panose="020F0502020204030204" pitchFamily="34" charset="0"/>
                <a:cs typeface="Calibri" panose="020F0502020204030204" pitchFamily="34" charset="0"/>
              </a:rPr>
              <a:t>Permitteringsgrad:</a:t>
            </a:r>
          </a:p>
        </p:txBody>
      </p:sp>
      <p:cxnSp>
        <p:nvCxnSpPr>
          <p:cNvPr id="27" name="Kobling: buet 26">
            <a:extLst>
              <a:ext uri="{FF2B5EF4-FFF2-40B4-BE49-F238E27FC236}">
                <a16:creationId xmlns:a16="http://schemas.microsoft.com/office/drawing/2014/main" id="{89478737-4553-4252-A16E-4499951BDDE2}"/>
              </a:ext>
            </a:extLst>
          </p:cNvPr>
          <p:cNvCxnSpPr>
            <a:cxnSpLocks/>
            <a:stCxn id="25" idx="0"/>
            <a:endCxn id="28" idx="0"/>
          </p:cNvCxnSpPr>
          <p:nvPr/>
        </p:nvCxnSpPr>
        <p:spPr>
          <a:xfrm rot="16200000" flipH="1" flipV="1">
            <a:off x="2435006" y="5317685"/>
            <a:ext cx="1935559" cy="555206"/>
          </a:xfrm>
          <a:prstGeom prst="curvedConnector5">
            <a:avLst>
              <a:gd name="adj1" fmla="val -11811"/>
              <a:gd name="adj2" fmla="val -236507"/>
              <a:gd name="adj3" fmla="val 6113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TekstSylinder 27">
            <a:extLst>
              <a:ext uri="{FF2B5EF4-FFF2-40B4-BE49-F238E27FC236}">
                <a16:creationId xmlns:a16="http://schemas.microsoft.com/office/drawing/2014/main" id="{AF8AE446-B380-4EEC-80E4-D2BABCF2DA59}"/>
              </a:ext>
            </a:extLst>
          </p:cNvPr>
          <p:cNvSpPr txBox="1"/>
          <p:nvPr/>
        </p:nvSpPr>
        <p:spPr>
          <a:xfrm>
            <a:off x="2321286" y="6563071"/>
            <a:ext cx="1607793" cy="461665"/>
          </a:xfrm>
          <a:prstGeom prst="rect">
            <a:avLst/>
          </a:prstGeom>
          <a:solidFill>
            <a:schemeClr val="bg1"/>
          </a:solid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1</a:t>
            </a:r>
          </a:p>
        </p:txBody>
      </p:sp>
      <p:cxnSp>
        <p:nvCxnSpPr>
          <p:cNvPr id="29" name="Kobling: buet 28">
            <a:extLst>
              <a:ext uri="{FF2B5EF4-FFF2-40B4-BE49-F238E27FC236}">
                <a16:creationId xmlns:a16="http://schemas.microsoft.com/office/drawing/2014/main" id="{28E1FA79-8861-4DA7-8E1E-49F3AADA1713}"/>
              </a:ext>
            </a:extLst>
          </p:cNvPr>
          <p:cNvCxnSpPr>
            <a:cxnSpLocks/>
            <a:stCxn id="26" idx="2"/>
            <a:endCxn id="30" idx="0"/>
          </p:cNvCxnSpPr>
          <p:nvPr/>
        </p:nvCxnSpPr>
        <p:spPr>
          <a:xfrm rot="16200000" flipH="1">
            <a:off x="4071784" y="5434170"/>
            <a:ext cx="890939" cy="1345836"/>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6" name="TekstSylinder 35">
            <a:extLst>
              <a:ext uri="{FF2B5EF4-FFF2-40B4-BE49-F238E27FC236}">
                <a16:creationId xmlns:a16="http://schemas.microsoft.com/office/drawing/2014/main" id="{8A2A3658-7692-4793-9806-F1FF249A32A5}"/>
              </a:ext>
            </a:extLst>
          </p:cNvPr>
          <p:cNvSpPr txBox="1"/>
          <p:nvPr/>
        </p:nvSpPr>
        <p:spPr>
          <a:xfrm>
            <a:off x="2911905" y="7036112"/>
            <a:ext cx="803082" cy="769441"/>
          </a:xfrm>
          <a:prstGeom prst="rect">
            <a:avLst/>
          </a:prstGeom>
          <a:noFill/>
        </p:spPr>
        <p:txBody>
          <a:bodyPr wrap="square" rtlCol="0">
            <a:spAutoFit/>
          </a:bodyPr>
          <a:lstStyle/>
          <a:p>
            <a:pPr algn="ctr"/>
            <a:r>
              <a:rPr lang="nb-NO" sz="3600" dirty="0">
                <a:solidFill>
                  <a:schemeClr val="tx2"/>
                </a:solidFill>
              </a:rPr>
              <a:t>=</a:t>
            </a:r>
            <a:r>
              <a:rPr lang="nb-NO" sz="4400" dirty="0">
                <a:solidFill>
                  <a:schemeClr val="tx2"/>
                </a:solidFill>
              </a:rPr>
              <a:t> </a:t>
            </a:r>
          </a:p>
        </p:txBody>
      </p:sp>
      <p:sp>
        <p:nvSpPr>
          <p:cNvPr id="37" name="TekstSylinder 36">
            <a:extLst>
              <a:ext uri="{FF2B5EF4-FFF2-40B4-BE49-F238E27FC236}">
                <a16:creationId xmlns:a16="http://schemas.microsoft.com/office/drawing/2014/main" id="{ABB2D5AC-BE50-4056-A736-22B7D46D6137}"/>
              </a:ext>
            </a:extLst>
          </p:cNvPr>
          <p:cNvSpPr txBox="1"/>
          <p:nvPr/>
        </p:nvSpPr>
        <p:spPr>
          <a:xfrm>
            <a:off x="1962645" y="7902960"/>
            <a:ext cx="2736000" cy="584775"/>
          </a:xfrm>
          <a:prstGeom prst="rect">
            <a:avLst/>
          </a:prstGeom>
          <a:solidFill>
            <a:schemeClr val="bg1"/>
          </a:solidFill>
        </p:spPr>
        <p:txBody>
          <a:bodyPr wrap="square" rtlCol="0" anchor="ctr">
            <a:spAutoFit/>
          </a:bodyPr>
          <a:lstStyle/>
          <a:p>
            <a:pPr algn="ctr"/>
            <a:r>
              <a:rPr lang="nb-NO" sz="3200" b="1" u="sng" dirty="0">
                <a:solidFill>
                  <a:schemeClr val="tx2"/>
                </a:solidFill>
              </a:rPr>
              <a:t>9 000 kr</a:t>
            </a:r>
          </a:p>
        </p:txBody>
      </p:sp>
      <p:sp>
        <p:nvSpPr>
          <p:cNvPr id="39" name="TekstSylinder 38">
            <a:extLst>
              <a:ext uri="{FF2B5EF4-FFF2-40B4-BE49-F238E27FC236}">
                <a16:creationId xmlns:a16="http://schemas.microsoft.com/office/drawing/2014/main" id="{A9180E9A-8410-4382-9E71-3A17998FE2B6}"/>
              </a:ext>
            </a:extLst>
          </p:cNvPr>
          <p:cNvSpPr txBox="1"/>
          <p:nvPr/>
        </p:nvSpPr>
        <p:spPr>
          <a:xfrm>
            <a:off x="10587499" y="4650041"/>
            <a:ext cx="2168999" cy="430887"/>
          </a:xfrm>
          <a:prstGeom prst="rect">
            <a:avLst/>
          </a:prstGeom>
          <a:solidFill>
            <a:schemeClr val="bg1"/>
          </a:solidFill>
        </p:spPr>
        <p:txBody>
          <a:bodyPr wrap="square" rtlCol="0">
            <a:spAutoFit/>
          </a:bodyPr>
          <a:lstStyle/>
          <a:p>
            <a:pPr algn="ctr"/>
            <a:r>
              <a:rPr lang="nb-NO" sz="2200" dirty="0">
                <a:solidFill>
                  <a:schemeClr val="tx2"/>
                </a:solidFill>
              </a:rPr>
              <a:t>75% = </a:t>
            </a:r>
            <a:r>
              <a:rPr lang="nb-NO" sz="2200" b="1" dirty="0">
                <a:solidFill>
                  <a:schemeClr val="tx2"/>
                </a:solidFill>
              </a:rPr>
              <a:t>0,75</a:t>
            </a:r>
          </a:p>
        </p:txBody>
      </p:sp>
      <p:sp>
        <p:nvSpPr>
          <p:cNvPr id="40" name="TekstSylinder 39">
            <a:extLst>
              <a:ext uri="{FF2B5EF4-FFF2-40B4-BE49-F238E27FC236}">
                <a16:creationId xmlns:a16="http://schemas.microsoft.com/office/drawing/2014/main" id="{6B9B0AC0-D636-429C-A36E-3DDA3561255D}"/>
              </a:ext>
            </a:extLst>
          </p:cNvPr>
          <p:cNvSpPr txBox="1"/>
          <p:nvPr/>
        </p:nvSpPr>
        <p:spPr>
          <a:xfrm>
            <a:off x="8618654" y="4637062"/>
            <a:ext cx="2237485" cy="430887"/>
          </a:xfrm>
          <a:prstGeom prst="rect">
            <a:avLst/>
          </a:prstGeom>
          <a:noFill/>
        </p:spPr>
        <p:txBody>
          <a:bodyPr wrap="square" rtlCol="0">
            <a:spAutoFit/>
          </a:bodyPr>
          <a:lstStyle/>
          <a:p>
            <a:pPr algn="r"/>
            <a:r>
              <a:rPr lang="nb-NO" sz="2200" dirty="0">
                <a:solidFill>
                  <a:schemeClr val="tx2"/>
                </a:solidFill>
                <a:latin typeface="Calibri" panose="020F0502020204030204" pitchFamily="34" charset="0"/>
                <a:cs typeface="Calibri" panose="020F0502020204030204" pitchFamily="34" charset="0"/>
              </a:rPr>
              <a:t>Stillingsprosent:</a:t>
            </a:r>
          </a:p>
        </p:txBody>
      </p:sp>
      <p:cxnSp>
        <p:nvCxnSpPr>
          <p:cNvPr id="41" name="Rett linje 40">
            <a:extLst>
              <a:ext uri="{FF2B5EF4-FFF2-40B4-BE49-F238E27FC236}">
                <a16:creationId xmlns:a16="http://schemas.microsoft.com/office/drawing/2014/main" id="{478D08B1-9FFD-4E08-B5A9-35B8A44B9C98}"/>
              </a:ext>
            </a:extLst>
          </p:cNvPr>
          <p:cNvCxnSpPr/>
          <p:nvPr/>
        </p:nvCxnSpPr>
        <p:spPr>
          <a:xfrm>
            <a:off x="6990348" y="3621170"/>
            <a:ext cx="0" cy="378229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kstSylinder 43">
            <a:extLst>
              <a:ext uri="{FF2B5EF4-FFF2-40B4-BE49-F238E27FC236}">
                <a16:creationId xmlns:a16="http://schemas.microsoft.com/office/drawing/2014/main" id="{D9698514-C13D-4EFF-A749-C52D81BD626D}"/>
              </a:ext>
            </a:extLst>
          </p:cNvPr>
          <p:cNvSpPr txBox="1"/>
          <p:nvPr/>
        </p:nvSpPr>
        <p:spPr>
          <a:xfrm>
            <a:off x="10532759" y="5239530"/>
            <a:ext cx="2168999" cy="430887"/>
          </a:xfrm>
          <a:prstGeom prst="rect">
            <a:avLst/>
          </a:prstGeom>
          <a:solidFill>
            <a:schemeClr val="bg1"/>
          </a:solidFill>
        </p:spPr>
        <p:txBody>
          <a:bodyPr wrap="square" rtlCol="0">
            <a:spAutoFit/>
          </a:bodyPr>
          <a:lstStyle/>
          <a:p>
            <a:pPr algn="ctr"/>
            <a:r>
              <a:rPr lang="nb-NO" sz="2200" dirty="0">
                <a:solidFill>
                  <a:schemeClr val="tx2"/>
                </a:solidFill>
              </a:rPr>
              <a:t>90% = </a:t>
            </a:r>
            <a:r>
              <a:rPr lang="nb-NO" sz="2200" b="1" dirty="0">
                <a:solidFill>
                  <a:schemeClr val="tx2"/>
                </a:solidFill>
              </a:rPr>
              <a:t>0,9 </a:t>
            </a:r>
          </a:p>
        </p:txBody>
      </p:sp>
      <p:sp>
        <p:nvSpPr>
          <p:cNvPr id="45" name="TekstSylinder 44">
            <a:extLst>
              <a:ext uri="{FF2B5EF4-FFF2-40B4-BE49-F238E27FC236}">
                <a16:creationId xmlns:a16="http://schemas.microsoft.com/office/drawing/2014/main" id="{873BFBFA-EAEB-4579-AAC7-AC4A7368247E}"/>
              </a:ext>
            </a:extLst>
          </p:cNvPr>
          <p:cNvSpPr txBox="1"/>
          <p:nvPr/>
        </p:nvSpPr>
        <p:spPr>
          <a:xfrm>
            <a:off x="8428257" y="5226551"/>
            <a:ext cx="2427880" cy="430887"/>
          </a:xfrm>
          <a:prstGeom prst="rect">
            <a:avLst/>
          </a:prstGeom>
          <a:noFill/>
        </p:spPr>
        <p:txBody>
          <a:bodyPr wrap="square" rtlCol="0">
            <a:spAutoFit/>
          </a:bodyPr>
          <a:lstStyle/>
          <a:p>
            <a:pPr algn="r"/>
            <a:r>
              <a:rPr lang="nb-NO" sz="2200" dirty="0">
                <a:solidFill>
                  <a:schemeClr val="tx2"/>
                </a:solidFill>
                <a:latin typeface="Calibri" panose="020F0502020204030204" pitchFamily="34" charset="0"/>
                <a:cs typeface="Calibri" panose="020F0502020204030204" pitchFamily="34" charset="0"/>
              </a:rPr>
              <a:t>Permitteringsgrad:</a:t>
            </a:r>
          </a:p>
        </p:txBody>
      </p:sp>
      <p:sp>
        <p:nvSpPr>
          <p:cNvPr id="46" name="TekstSylinder 45">
            <a:extLst>
              <a:ext uri="{FF2B5EF4-FFF2-40B4-BE49-F238E27FC236}">
                <a16:creationId xmlns:a16="http://schemas.microsoft.com/office/drawing/2014/main" id="{7B858C2B-A3E7-46A3-81BD-F8E3DF8EDD54}"/>
              </a:ext>
            </a:extLst>
          </p:cNvPr>
          <p:cNvSpPr txBox="1"/>
          <p:nvPr/>
        </p:nvSpPr>
        <p:spPr>
          <a:xfrm>
            <a:off x="10770211" y="7036112"/>
            <a:ext cx="803082" cy="769441"/>
          </a:xfrm>
          <a:prstGeom prst="rect">
            <a:avLst/>
          </a:prstGeom>
          <a:noFill/>
        </p:spPr>
        <p:txBody>
          <a:bodyPr wrap="square" rtlCol="0">
            <a:spAutoFit/>
          </a:bodyPr>
          <a:lstStyle/>
          <a:p>
            <a:pPr algn="ctr"/>
            <a:r>
              <a:rPr lang="nb-NO" sz="3600" dirty="0">
                <a:solidFill>
                  <a:schemeClr val="tx2"/>
                </a:solidFill>
              </a:rPr>
              <a:t>=</a:t>
            </a:r>
            <a:r>
              <a:rPr lang="nb-NO" sz="4400" dirty="0">
                <a:solidFill>
                  <a:schemeClr val="tx2"/>
                </a:solidFill>
              </a:rPr>
              <a:t> </a:t>
            </a:r>
          </a:p>
        </p:txBody>
      </p:sp>
      <p:sp>
        <p:nvSpPr>
          <p:cNvPr id="47" name="TekstSylinder 46">
            <a:extLst>
              <a:ext uri="{FF2B5EF4-FFF2-40B4-BE49-F238E27FC236}">
                <a16:creationId xmlns:a16="http://schemas.microsoft.com/office/drawing/2014/main" id="{D64963DF-96F3-4A0E-9090-BF584734EBC1}"/>
              </a:ext>
            </a:extLst>
          </p:cNvPr>
          <p:cNvSpPr txBox="1"/>
          <p:nvPr/>
        </p:nvSpPr>
        <p:spPr>
          <a:xfrm>
            <a:off x="9820951" y="7902960"/>
            <a:ext cx="2736000" cy="584775"/>
          </a:xfrm>
          <a:prstGeom prst="rect">
            <a:avLst/>
          </a:prstGeom>
          <a:solidFill>
            <a:schemeClr val="bg1"/>
          </a:solidFill>
        </p:spPr>
        <p:txBody>
          <a:bodyPr wrap="square" rtlCol="0" anchor="ctr">
            <a:spAutoFit/>
          </a:bodyPr>
          <a:lstStyle/>
          <a:p>
            <a:pPr algn="ctr"/>
            <a:r>
              <a:rPr lang="nb-NO" sz="3200" b="1" u="sng" dirty="0">
                <a:solidFill>
                  <a:schemeClr val="tx2"/>
                </a:solidFill>
              </a:rPr>
              <a:t>6 750 kr</a:t>
            </a:r>
          </a:p>
        </p:txBody>
      </p:sp>
      <p:sp>
        <p:nvSpPr>
          <p:cNvPr id="50" name="TekstSylinder 49">
            <a:extLst>
              <a:ext uri="{FF2B5EF4-FFF2-40B4-BE49-F238E27FC236}">
                <a16:creationId xmlns:a16="http://schemas.microsoft.com/office/drawing/2014/main" id="{4D57A676-E6F6-4DB5-9D96-81A4CBC458FB}"/>
              </a:ext>
            </a:extLst>
          </p:cNvPr>
          <p:cNvSpPr txBox="1"/>
          <p:nvPr/>
        </p:nvSpPr>
        <p:spPr>
          <a:xfrm>
            <a:off x="9979889" y="6569231"/>
            <a:ext cx="1607793" cy="461665"/>
          </a:xfrm>
          <a:prstGeom prst="rect">
            <a:avLst/>
          </a:prstGeom>
          <a:solidFill>
            <a:schemeClr val="bg1"/>
          </a:solid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0,75</a:t>
            </a:r>
          </a:p>
        </p:txBody>
      </p:sp>
      <p:cxnSp>
        <p:nvCxnSpPr>
          <p:cNvPr id="51" name="Kobling: buet 50">
            <a:extLst>
              <a:ext uri="{FF2B5EF4-FFF2-40B4-BE49-F238E27FC236}">
                <a16:creationId xmlns:a16="http://schemas.microsoft.com/office/drawing/2014/main" id="{F7349AB2-2ABE-4246-8369-181366BCD482}"/>
              </a:ext>
            </a:extLst>
          </p:cNvPr>
          <p:cNvCxnSpPr>
            <a:cxnSpLocks/>
            <a:stCxn id="39" idx="0"/>
            <a:endCxn id="50" idx="0"/>
          </p:cNvCxnSpPr>
          <p:nvPr/>
        </p:nvCxnSpPr>
        <p:spPr>
          <a:xfrm rot="16200000" flipH="1" flipV="1">
            <a:off x="10268295" y="5165529"/>
            <a:ext cx="1919190" cy="888213"/>
          </a:xfrm>
          <a:prstGeom prst="curvedConnector5">
            <a:avLst>
              <a:gd name="adj1" fmla="val -11911"/>
              <a:gd name="adj2" fmla="val -147836"/>
              <a:gd name="adj3" fmla="val 61226"/>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Kobling: buet 53">
            <a:extLst>
              <a:ext uri="{FF2B5EF4-FFF2-40B4-BE49-F238E27FC236}">
                <a16:creationId xmlns:a16="http://schemas.microsoft.com/office/drawing/2014/main" id="{937D512E-8355-44D5-8A3B-06EDCF9E4E33}"/>
              </a:ext>
            </a:extLst>
          </p:cNvPr>
          <p:cNvCxnSpPr>
            <a:cxnSpLocks/>
            <a:stCxn id="44" idx="2"/>
            <a:endCxn id="55" idx="0"/>
          </p:cNvCxnSpPr>
          <p:nvPr/>
        </p:nvCxnSpPr>
        <p:spPr>
          <a:xfrm rot="16200000" flipH="1">
            <a:off x="11809084" y="5478591"/>
            <a:ext cx="887031" cy="1270681"/>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5" name="TekstSylinder 54">
            <a:extLst>
              <a:ext uri="{FF2B5EF4-FFF2-40B4-BE49-F238E27FC236}">
                <a16:creationId xmlns:a16="http://schemas.microsoft.com/office/drawing/2014/main" id="{D14DAED9-F684-43E2-8021-EC414F6E82B7}"/>
              </a:ext>
            </a:extLst>
          </p:cNvPr>
          <p:cNvSpPr txBox="1"/>
          <p:nvPr/>
        </p:nvSpPr>
        <p:spPr>
          <a:xfrm>
            <a:off x="11868284" y="6557448"/>
            <a:ext cx="2039306" cy="461665"/>
          </a:xfrm>
          <a:prstGeom prst="rect">
            <a:avLst/>
          </a:prstGeom>
          <a:solidFill>
            <a:schemeClr val="bg1"/>
          </a:solid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0,9</a:t>
            </a:r>
          </a:p>
        </p:txBody>
      </p:sp>
      <p:sp>
        <p:nvSpPr>
          <p:cNvPr id="30" name="TekstSylinder 29">
            <a:extLst>
              <a:ext uri="{FF2B5EF4-FFF2-40B4-BE49-F238E27FC236}">
                <a16:creationId xmlns:a16="http://schemas.microsoft.com/office/drawing/2014/main" id="{ED1FB083-1188-49E8-9225-50CA3BE083E0}"/>
              </a:ext>
            </a:extLst>
          </p:cNvPr>
          <p:cNvSpPr txBox="1"/>
          <p:nvPr/>
        </p:nvSpPr>
        <p:spPr>
          <a:xfrm>
            <a:off x="4170515" y="6552561"/>
            <a:ext cx="2039306" cy="461665"/>
          </a:xfrm>
          <a:prstGeom prst="rect">
            <a:avLst/>
          </a:prstGeom>
          <a:solidFill>
            <a:schemeClr val="bg1"/>
          </a:solidFill>
        </p:spPr>
        <p:txBody>
          <a:bodyPr wrap="square" rtlCol="0">
            <a:spAutoFit/>
          </a:bodyPr>
          <a:lstStyle/>
          <a:p>
            <a:pPr algn="ctr"/>
            <a:r>
              <a:rPr lang="nb-NO" sz="2400" i="1" dirty="0">
                <a:solidFill>
                  <a:schemeClr val="tx2"/>
                </a:solidFill>
                <a:latin typeface="Calibri" panose="020F0502020204030204" pitchFamily="34" charset="0"/>
                <a:cs typeface="Calibri" panose="020F0502020204030204" pitchFamily="34" charset="0"/>
              </a:rPr>
              <a:t>0,6</a:t>
            </a:r>
          </a:p>
        </p:txBody>
      </p:sp>
    </p:spTree>
    <p:extLst>
      <p:ext uri="{BB962C8B-B14F-4D97-AF65-F5344CB8AC3E}">
        <p14:creationId xmlns:p14="http://schemas.microsoft.com/office/powerpoint/2010/main" val="265643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5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5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3" grpId="0"/>
      <p:bldP spid="24" grpId="0"/>
      <p:bldP spid="28" grpId="0" animBg="1"/>
      <p:bldP spid="36" grpId="0"/>
      <p:bldP spid="37" grpId="0" animBg="1"/>
      <p:bldP spid="39" grpId="0" animBg="1"/>
      <p:bldP spid="40" grpId="0"/>
      <p:bldP spid="44" grpId="0" animBg="1"/>
      <p:bldP spid="45" grpId="0"/>
      <p:bldP spid="46" grpId="0"/>
      <p:bldP spid="47" grpId="0" animBg="1"/>
      <p:bldP spid="50" grpId="0" animBg="1"/>
      <p:bldP spid="55" grpId="0" animBg="1"/>
      <p:bldP spid="30" grpId="0" animBg="1"/>
      <p:bldP spid="3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33</a:t>
            </a:fld>
            <a:endParaRPr lang="nb-NO" dirty="0"/>
          </a:p>
        </p:txBody>
      </p:sp>
      <p:sp>
        <p:nvSpPr>
          <p:cNvPr id="5" name="Plassholder for tekst 4"/>
          <p:cNvSpPr>
            <a:spLocks noGrp="1"/>
          </p:cNvSpPr>
          <p:nvPr>
            <p:ph type="body" sz="quarter" idx="15"/>
          </p:nvPr>
        </p:nvSpPr>
        <p:spPr/>
        <p:txBody>
          <a:bodyPr>
            <a:normAutofit/>
          </a:bodyPr>
          <a:lstStyle/>
          <a:p>
            <a:r>
              <a:rPr lang="en-GB" dirty="0" err="1"/>
              <a:t>Skattepliktige</a:t>
            </a:r>
            <a:r>
              <a:rPr lang="en-GB" dirty="0"/>
              <a:t> </a:t>
            </a:r>
            <a:r>
              <a:rPr lang="en-GB" dirty="0" err="1"/>
              <a:t>foretak</a:t>
            </a:r>
            <a:r>
              <a:rPr lang="en-GB" dirty="0"/>
              <a:t> – </a:t>
            </a:r>
            <a:r>
              <a:rPr lang="en-GB" dirty="0" err="1"/>
              <a:t>beregning</a:t>
            </a:r>
            <a:r>
              <a:rPr lang="en-GB" dirty="0"/>
              <a:t> </a:t>
            </a:r>
            <a:r>
              <a:rPr lang="en-GB" dirty="0" err="1"/>
              <a:t>av</a:t>
            </a:r>
            <a:r>
              <a:rPr lang="en-GB" dirty="0"/>
              <a:t> </a:t>
            </a:r>
            <a:r>
              <a:rPr lang="en-GB" dirty="0" err="1"/>
              <a:t>tilskuddet</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903892" y="2675374"/>
            <a:ext cx="11486142" cy="430887"/>
          </a:xfrm>
          <a:prstGeom prst="rect">
            <a:avLst/>
          </a:prstGeom>
          <a:noFill/>
        </p:spPr>
        <p:txBody>
          <a:bodyPr wrap="square" rtlCol="0">
            <a:spAutoFit/>
          </a:bodyPr>
          <a:lstStyle/>
          <a:p>
            <a:r>
              <a:rPr lang="nb-NO" sz="2200" b="1" i="1" u="sng" dirty="0">
                <a:solidFill>
                  <a:schemeClr val="tx2"/>
                </a:solidFill>
              </a:rPr>
              <a:t>Mindre enn 30 prosent omsetningsfall </a:t>
            </a:r>
          </a:p>
        </p:txBody>
      </p:sp>
      <p:sp>
        <p:nvSpPr>
          <p:cNvPr id="16" name="TekstSylinder 15">
            <a:extLst>
              <a:ext uri="{FF2B5EF4-FFF2-40B4-BE49-F238E27FC236}">
                <a16:creationId xmlns:a16="http://schemas.microsoft.com/office/drawing/2014/main" id="{D0935484-F96D-4D08-8B52-BF5D76BB2638}"/>
              </a:ext>
            </a:extLst>
          </p:cNvPr>
          <p:cNvSpPr txBox="1"/>
          <p:nvPr/>
        </p:nvSpPr>
        <p:spPr>
          <a:xfrm>
            <a:off x="903892" y="3809350"/>
            <a:ext cx="3620610" cy="400110"/>
          </a:xfrm>
          <a:prstGeom prst="rect">
            <a:avLst/>
          </a:prstGeom>
          <a:noFill/>
        </p:spPr>
        <p:txBody>
          <a:bodyPr wrap="square" rtlCol="0">
            <a:spAutoFit/>
          </a:bodyPr>
          <a:lstStyle/>
          <a:p>
            <a:r>
              <a:rPr lang="nb-NO" sz="2000" b="1" i="1" dirty="0">
                <a:solidFill>
                  <a:srgbClr val="FF0000"/>
                </a:solidFill>
                <a:latin typeface="Calibri" panose="020F0502020204030204" pitchFamily="34" charset="0"/>
                <a:cs typeface="Calibri" panose="020F0502020204030204" pitchFamily="34" charset="0"/>
              </a:rPr>
              <a:t>Ordinær ansatt</a:t>
            </a:r>
          </a:p>
        </p:txBody>
      </p:sp>
      <p:sp>
        <p:nvSpPr>
          <p:cNvPr id="25" name="TekstSylinder 24">
            <a:extLst>
              <a:ext uri="{FF2B5EF4-FFF2-40B4-BE49-F238E27FC236}">
                <a16:creationId xmlns:a16="http://schemas.microsoft.com/office/drawing/2014/main" id="{0542A926-384C-4C63-89A8-7356A048026B}"/>
              </a:ext>
            </a:extLst>
          </p:cNvPr>
          <p:cNvSpPr txBox="1"/>
          <p:nvPr/>
        </p:nvSpPr>
        <p:spPr>
          <a:xfrm>
            <a:off x="6517980" y="4346027"/>
            <a:ext cx="2168999" cy="430887"/>
          </a:xfrm>
          <a:prstGeom prst="rect">
            <a:avLst/>
          </a:prstGeom>
          <a:solidFill>
            <a:schemeClr val="bg1"/>
          </a:solidFill>
        </p:spPr>
        <p:txBody>
          <a:bodyPr wrap="square" rtlCol="0">
            <a:spAutoFit/>
          </a:bodyPr>
          <a:lstStyle/>
          <a:p>
            <a:r>
              <a:rPr lang="nb-NO" sz="2200" dirty="0">
                <a:solidFill>
                  <a:schemeClr val="tx2"/>
                </a:solidFill>
              </a:rPr>
              <a:t>100% = </a:t>
            </a:r>
            <a:r>
              <a:rPr lang="nb-NO" sz="2200" b="1" dirty="0">
                <a:solidFill>
                  <a:schemeClr val="tx2"/>
                </a:solidFill>
              </a:rPr>
              <a:t>1</a:t>
            </a:r>
          </a:p>
        </p:txBody>
      </p:sp>
      <p:sp>
        <p:nvSpPr>
          <p:cNvPr id="26" name="TekstSylinder 25">
            <a:extLst>
              <a:ext uri="{FF2B5EF4-FFF2-40B4-BE49-F238E27FC236}">
                <a16:creationId xmlns:a16="http://schemas.microsoft.com/office/drawing/2014/main" id="{4A96889D-2144-42C4-9667-D5C8DF988DF8}"/>
              </a:ext>
            </a:extLst>
          </p:cNvPr>
          <p:cNvSpPr txBox="1"/>
          <p:nvPr/>
        </p:nvSpPr>
        <p:spPr>
          <a:xfrm>
            <a:off x="10432410" y="4324922"/>
            <a:ext cx="2168999" cy="430887"/>
          </a:xfrm>
          <a:prstGeom prst="rect">
            <a:avLst/>
          </a:prstGeom>
          <a:solidFill>
            <a:schemeClr val="bg1"/>
          </a:solidFill>
        </p:spPr>
        <p:txBody>
          <a:bodyPr wrap="square" rtlCol="0">
            <a:spAutoFit/>
          </a:bodyPr>
          <a:lstStyle/>
          <a:p>
            <a:r>
              <a:rPr lang="nb-NO" sz="2200" dirty="0">
                <a:solidFill>
                  <a:schemeClr val="tx2"/>
                </a:solidFill>
              </a:rPr>
              <a:t>60% = </a:t>
            </a:r>
            <a:r>
              <a:rPr lang="nb-NO" sz="2200" b="1" dirty="0">
                <a:solidFill>
                  <a:schemeClr val="tx2"/>
                </a:solidFill>
              </a:rPr>
              <a:t>0,6 </a:t>
            </a:r>
          </a:p>
        </p:txBody>
      </p:sp>
      <p:sp>
        <p:nvSpPr>
          <p:cNvPr id="23" name="TekstSylinder 22">
            <a:extLst>
              <a:ext uri="{FF2B5EF4-FFF2-40B4-BE49-F238E27FC236}">
                <a16:creationId xmlns:a16="http://schemas.microsoft.com/office/drawing/2014/main" id="{52B80AF8-8AE0-499D-9E65-A1E8CFAFEB5D}"/>
              </a:ext>
            </a:extLst>
          </p:cNvPr>
          <p:cNvSpPr txBox="1"/>
          <p:nvPr/>
        </p:nvSpPr>
        <p:spPr>
          <a:xfrm>
            <a:off x="4406032" y="4364811"/>
            <a:ext cx="2237485" cy="430887"/>
          </a:xfrm>
          <a:prstGeom prst="rect">
            <a:avLst/>
          </a:prstGeom>
          <a:noFill/>
        </p:spPr>
        <p:txBody>
          <a:bodyPr wrap="square" rtlCol="0">
            <a:spAutoFit/>
          </a:bodyPr>
          <a:lstStyle/>
          <a:p>
            <a:pPr algn="r"/>
            <a:r>
              <a:rPr lang="nb-NO" sz="2200" dirty="0">
                <a:solidFill>
                  <a:schemeClr val="tx2"/>
                </a:solidFill>
                <a:latin typeface="Calibri" panose="020F0502020204030204" pitchFamily="34" charset="0"/>
                <a:cs typeface="Calibri" panose="020F0502020204030204" pitchFamily="34" charset="0"/>
              </a:rPr>
              <a:t>Stillingsprosent:</a:t>
            </a:r>
          </a:p>
        </p:txBody>
      </p:sp>
      <p:sp>
        <p:nvSpPr>
          <p:cNvPr id="24" name="TekstSylinder 23">
            <a:extLst>
              <a:ext uri="{FF2B5EF4-FFF2-40B4-BE49-F238E27FC236}">
                <a16:creationId xmlns:a16="http://schemas.microsoft.com/office/drawing/2014/main" id="{C72F80F4-686A-4F3B-86A9-BAA570CCC61E}"/>
              </a:ext>
            </a:extLst>
          </p:cNvPr>
          <p:cNvSpPr txBox="1"/>
          <p:nvPr/>
        </p:nvSpPr>
        <p:spPr>
          <a:xfrm>
            <a:off x="8091441" y="4330561"/>
            <a:ext cx="2409922" cy="430887"/>
          </a:xfrm>
          <a:prstGeom prst="rect">
            <a:avLst/>
          </a:prstGeom>
          <a:noFill/>
        </p:spPr>
        <p:txBody>
          <a:bodyPr wrap="square" rtlCol="0">
            <a:spAutoFit/>
          </a:bodyPr>
          <a:lstStyle/>
          <a:p>
            <a:pPr algn="r"/>
            <a:r>
              <a:rPr lang="nb-NO" sz="2200" dirty="0">
                <a:solidFill>
                  <a:schemeClr val="tx2"/>
                </a:solidFill>
                <a:latin typeface="Calibri" panose="020F0502020204030204" pitchFamily="34" charset="0"/>
                <a:cs typeface="Calibri" panose="020F0502020204030204" pitchFamily="34" charset="0"/>
              </a:rPr>
              <a:t>Permitteringsgrad:</a:t>
            </a:r>
          </a:p>
        </p:txBody>
      </p:sp>
      <p:sp>
        <p:nvSpPr>
          <p:cNvPr id="37" name="TekstSylinder 36">
            <a:extLst>
              <a:ext uri="{FF2B5EF4-FFF2-40B4-BE49-F238E27FC236}">
                <a16:creationId xmlns:a16="http://schemas.microsoft.com/office/drawing/2014/main" id="{ABB2D5AC-BE50-4056-A736-22B7D46D6137}"/>
              </a:ext>
            </a:extLst>
          </p:cNvPr>
          <p:cNvSpPr txBox="1"/>
          <p:nvPr/>
        </p:nvSpPr>
        <p:spPr>
          <a:xfrm>
            <a:off x="11176730" y="5581734"/>
            <a:ext cx="2124195" cy="584775"/>
          </a:xfrm>
          <a:prstGeom prst="rect">
            <a:avLst/>
          </a:prstGeom>
          <a:solidFill>
            <a:schemeClr val="bg1"/>
          </a:solidFill>
        </p:spPr>
        <p:txBody>
          <a:bodyPr wrap="square" rtlCol="0" anchor="ctr">
            <a:spAutoFit/>
          </a:bodyPr>
          <a:lstStyle/>
          <a:p>
            <a:pPr algn="ctr"/>
            <a:r>
              <a:rPr lang="nb-NO" sz="3200" b="1" u="sng" dirty="0">
                <a:solidFill>
                  <a:schemeClr val="tx2"/>
                </a:solidFill>
              </a:rPr>
              <a:t>5 400 kr</a:t>
            </a:r>
          </a:p>
        </p:txBody>
      </p:sp>
      <p:sp>
        <p:nvSpPr>
          <p:cNvPr id="32" name="TekstSylinder 31">
            <a:extLst>
              <a:ext uri="{FF2B5EF4-FFF2-40B4-BE49-F238E27FC236}">
                <a16:creationId xmlns:a16="http://schemas.microsoft.com/office/drawing/2014/main" id="{A23EF77E-86A5-4286-B1EC-FFCA10A150F3}"/>
              </a:ext>
            </a:extLst>
          </p:cNvPr>
          <p:cNvSpPr txBox="1"/>
          <p:nvPr/>
        </p:nvSpPr>
        <p:spPr>
          <a:xfrm>
            <a:off x="732547" y="5722506"/>
            <a:ext cx="11239958"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((Omsetningsfall i prosent – 0,1)  </a:t>
            </a:r>
            <a:r>
              <a:rPr lang="nb-NO" sz="2000" b="1" i="1" dirty="0">
                <a:solidFill>
                  <a:schemeClr val="tx2"/>
                </a:solidFill>
                <a:latin typeface="Calibri" panose="020F0502020204030204" pitchFamily="34" charset="0"/>
                <a:cs typeface="Calibri" panose="020F0502020204030204" pitchFamily="34" charset="0"/>
              </a:rPr>
              <a:t>x</a:t>
            </a:r>
            <a:r>
              <a:rPr lang="nb-NO" sz="2000" i="1" dirty="0">
                <a:solidFill>
                  <a:schemeClr val="tx2"/>
                </a:solidFill>
                <a:latin typeface="Calibri" panose="020F0502020204030204" pitchFamily="34" charset="0"/>
                <a:cs typeface="Calibri" panose="020F0502020204030204" pitchFamily="34" charset="0"/>
              </a:rPr>
              <a:t>  75 000</a:t>
            </a:r>
            <a:r>
              <a:rPr lang="nb-NO" sz="2000" b="1" i="1" dirty="0">
                <a:solidFill>
                  <a:schemeClr val="tx2"/>
                </a:solidFill>
                <a:latin typeface="Calibri" panose="020F0502020204030204" pitchFamily="34" charset="0"/>
                <a:cs typeface="Calibri" panose="020F0502020204030204" pitchFamily="34" charset="0"/>
              </a:rPr>
              <a:t>)  x </a:t>
            </a:r>
            <a:r>
              <a:rPr lang="nb-NO" sz="2000" i="1" dirty="0">
                <a:solidFill>
                  <a:schemeClr val="tx2"/>
                </a:solidFill>
                <a:latin typeface="Calibri" panose="020F0502020204030204" pitchFamily="34" charset="0"/>
                <a:cs typeface="Calibri" panose="020F0502020204030204" pitchFamily="34" charset="0"/>
              </a:rPr>
              <a:t>Stillingsprosent  </a:t>
            </a:r>
            <a:r>
              <a:rPr lang="nb-NO" sz="2000" b="1" i="1" dirty="0">
                <a:solidFill>
                  <a:schemeClr val="tx2"/>
                </a:solidFill>
                <a:latin typeface="Calibri" panose="020F0502020204030204" pitchFamily="34" charset="0"/>
                <a:cs typeface="Calibri" panose="020F0502020204030204" pitchFamily="34" charset="0"/>
              </a:rPr>
              <a:t>x  </a:t>
            </a:r>
            <a:r>
              <a:rPr lang="nb-NO" sz="2000" i="1" dirty="0">
                <a:solidFill>
                  <a:schemeClr val="tx2"/>
                </a:solidFill>
                <a:latin typeface="Calibri" panose="020F0502020204030204" pitchFamily="34" charset="0"/>
                <a:cs typeface="Calibri" panose="020F0502020204030204" pitchFamily="34" charset="0"/>
              </a:rPr>
              <a:t>Permitteringsgrad </a:t>
            </a:r>
          </a:p>
        </p:txBody>
      </p:sp>
      <p:sp>
        <p:nvSpPr>
          <p:cNvPr id="33" name="TekstSylinder 32">
            <a:extLst>
              <a:ext uri="{FF2B5EF4-FFF2-40B4-BE49-F238E27FC236}">
                <a16:creationId xmlns:a16="http://schemas.microsoft.com/office/drawing/2014/main" id="{CB642F7F-57C8-4912-8915-FA8123771533}"/>
              </a:ext>
            </a:extLst>
          </p:cNvPr>
          <p:cNvSpPr txBox="1"/>
          <p:nvPr/>
        </p:nvSpPr>
        <p:spPr>
          <a:xfrm>
            <a:off x="2782144" y="4364812"/>
            <a:ext cx="1742358" cy="430887"/>
          </a:xfrm>
          <a:prstGeom prst="rect">
            <a:avLst/>
          </a:prstGeom>
          <a:solidFill>
            <a:schemeClr val="bg1"/>
          </a:solidFill>
        </p:spPr>
        <p:txBody>
          <a:bodyPr wrap="square" rtlCol="0">
            <a:spAutoFit/>
          </a:bodyPr>
          <a:lstStyle/>
          <a:p>
            <a:r>
              <a:rPr lang="nb-NO" sz="2200" dirty="0">
                <a:solidFill>
                  <a:schemeClr val="tx2"/>
                </a:solidFill>
              </a:rPr>
              <a:t>22% = </a:t>
            </a:r>
            <a:r>
              <a:rPr lang="nb-NO" sz="2200" b="1" dirty="0">
                <a:solidFill>
                  <a:schemeClr val="tx2"/>
                </a:solidFill>
              </a:rPr>
              <a:t>0,22</a:t>
            </a:r>
          </a:p>
        </p:txBody>
      </p:sp>
      <p:sp>
        <p:nvSpPr>
          <p:cNvPr id="34" name="TekstSylinder 33">
            <a:extLst>
              <a:ext uri="{FF2B5EF4-FFF2-40B4-BE49-F238E27FC236}">
                <a16:creationId xmlns:a16="http://schemas.microsoft.com/office/drawing/2014/main" id="{25E038DD-D08A-4662-8869-8B249A9FB3C4}"/>
              </a:ext>
            </a:extLst>
          </p:cNvPr>
          <p:cNvSpPr txBox="1"/>
          <p:nvPr/>
        </p:nvSpPr>
        <p:spPr>
          <a:xfrm>
            <a:off x="605323" y="4380031"/>
            <a:ext cx="2237485" cy="430887"/>
          </a:xfrm>
          <a:prstGeom prst="rect">
            <a:avLst/>
          </a:prstGeom>
          <a:noFill/>
        </p:spPr>
        <p:txBody>
          <a:bodyPr wrap="square" rtlCol="0">
            <a:spAutoFit/>
          </a:bodyPr>
          <a:lstStyle/>
          <a:p>
            <a:pPr algn="r"/>
            <a:r>
              <a:rPr lang="nb-NO" sz="2200" dirty="0">
                <a:solidFill>
                  <a:schemeClr val="tx2"/>
                </a:solidFill>
                <a:latin typeface="Calibri" panose="020F0502020204030204" pitchFamily="34" charset="0"/>
                <a:cs typeface="Calibri" panose="020F0502020204030204" pitchFamily="34" charset="0"/>
              </a:rPr>
              <a:t>Omsetningsfall:</a:t>
            </a:r>
          </a:p>
        </p:txBody>
      </p:sp>
      <p:sp>
        <p:nvSpPr>
          <p:cNvPr id="52" name="TekstSylinder 51">
            <a:extLst>
              <a:ext uri="{FF2B5EF4-FFF2-40B4-BE49-F238E27FC236}">
                <a16:creationId xmlns:a16="http://schemas.microsoft.com/office/drawing/2014/main" id="{6BECBF5D-04FB-48DF-A3C8-48B3DED0B3F8}"/>
              </a:ext>
            </a:extLst>
          </p:cNvPr>
          <p:cNvSpPr txBox="1"/>
          <p:nvPr/>
        </p:nvSpPr>
        <p:spPr>
          <a:xfrm>
            <a:off x="2282789" y="5731919"/>
            <a:ext cx="3013220" cy="369332"/>
          </a:xfrm>
          <a:prstGeom prst="rect">
            <a:avLst/>
          </a:prstGeom>
          <a:solidFill>
            <a:schemeClr val="bg1"/>
          </a:solidFill>
        </p:spPr>
        <p:txBody>
          <a:bodyPr wrap="square" rtlCol="0">
            <a:spAutoFit/>
          </a:bodyPr>
          <a:lstStyle/>
          <a:p>
            <a:pPr algn="ctr"/>
            <a:r>
              <a:rPr lang="nb-NO" sz="1800" i="1" dirty="0">
                <a:solidFill>
                  <a:schemeClr val="tx2"/>
                </a:solidFill>
                <a:latin typeface="Calibri" panose="020F0502020204030204" pitchFamily="34" charset="0"/>
                <a:cs typeface="Calibri" panose="020F0502020204030204" pitchFamily="34" charset="0"/>
              </a:rPr>
              <a:t>0,22   -   0,1</a:t>
            </a:r>
          </a:p>
        </p:txBody>
      </p:sp>
      <p:cxnSp>
        <p:nvCxnSpPr>
          <p:cNvPr id="54" name="Kobling: buet 53">
            <a:extLst>
              <a:ext uri="{FF2B5EF4-FFF2-40B4-BE49-F238E27FC236}">
                <a16:creationId xmlns:a16="http://schemas.microsoft.com/office/drawing/2014/main" id="{937D512E-8355-44D5-8A3B-06EDCF9E4E33}"/>
              </a:ext>
            </a:extLst>
          </p:cNvPr>
          <p:cNvCxnSpPr>
            <a:cxnSpLocks/>
            <a:stCxn id="33" idx="2"/>
            <a:endCxn id="52" idx="0"/>
          </p:cNvCxnSpPr>
          <p:nvPr/>
        </p:nvCxnSpPr>
        <p:spPr>
          <a:xfrm rot="16200000" flipH="1">
            <a:off x="3253253" y="5195769"/>
            <a:ext cx="936223" cy="136076"/>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TekstSylinder 52">
            <a:extLst>
              <a:ext uri="{FF2B5EF4-FFF2-40B4-BE49-F238E27FC236}">
                <a16:creationId xmlns:a16="http://schemas.microsoft.com/office/drawing/2014/main" id="{AFC11C5C-64AF-4E85-94B6-90907FD1384F}"/>
              </a:ext>
            </a:extLst>
          </p:cNvPr>
          <p:cNvSpPr txBox="1"/>
          <p:nvPr/>
        </p:nvSpPr>
        <p:spPr>
          <a:xfrm>
            <a:off x="6790028" y="5731919"/>
            <a:ext cx="1651171" cy="369332"/>
          </a:xfrm>
          <a:prstGeom prst="rect">
            <a:avLst/>
          </a:prstGeom>
          <a:solidFill>
            <a:schemeClr val="bg1"/>
          </a:solidFill>
        </p:spPr>
        <p:txBody>
          <a:bodyPr wrap="square" rtlCol="0">
            <a:spAutoFit/>
          </a:bodyPr>
          <a:lstStyle/>
          <a:p>
            <a:pPr algn="ctr"/>
            <a:r>
              <a:rPr lang="nb-NO" sz="1800" i="1" dirty="0">
                <a:solidFill>
                  <a:schemeClr val="tx2"/>
                </a:solidFill>
                <a:latin typeface="Calibri" panose="020F0502020204030204" pitchFamily="34" charset="0"/>
                <a:cs typeface="Calibri" panose="020F0502020204030204" pitchFamily="34" charset="0"/>
              </a:rPr>
              <a:t>1</a:t>
            </a:r>
          </a:p>
        </p:txBody>
      </p:sp>
      <p:cxnSp>
        <p:nvCxnSpPr>
          <p:cNvPr id="56" name="Kobling: buet 55">
            <a:extLst>
              <a:ext uri="{FF2B5EF4-FFF2-40B4-BE49-F238E27FC236}">
                <a16:creationId xmlns:a16="http://schemas.microsoft.com/office/drawing/2014/main" id="{8596DB5D-2F9D-4480-B745-C2A97647767C}"/>
              </a:ext>
            </a:extLst>
          </p:cNvPr>
          <p:cNvCxnSpPr>
            <a:cxnSpLocks/>
            <a:stCxn id="25" idx="2"/>
            <a:endCxn id="53" idx="0"/>
          </p:cNvCxnSpPr>
          <p:nvPr/>
        </p:nvCxnSpPr>
        <p:spPr>
          <a:xfrm rot="16200000" flipH="1">
            <a:off x="7131540" y="5247848"/>
            <a:ext cx="955008" cy="13134"/>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9" name="TekstSylinder 58">
            <a:extLst>
              <a:ext uri="{FF2B5EF4-FFF2-40B4-BE49-F238E27FC236}">
                <a16:creationId xmlns:a16="http://schemas.microsoft.com/office/drawing/2014/main" id="{1F909FAD-0402-48BF-8B26-DEAC466AAD59}"/>
              </a:ext>
            </a:extLst>
          </p:cNvPr>
          <p:cNvSpPr txBox="1"/>
          <p:nvPr/>
        </p:nvSpPr>
        <p:spPr>
          <a:xfrm>
            <a:off x="8690003" y="5731919"/>
            <a:ext cx="2490416" cy="369332"/>
          </a:xfrm>
          <a:prstGeom prst="rect">
            <a:avLst/>
          </a:prstGeom>
          <a:solidFill>
            <a:schemeClr val="bg1"/>
          </a:solidFill>
        </p:spPr>
        <p:txBody>
          <a:bodyPr wrap="square" rtlCol="0">
            <a:spAutoFit/>
          </a:bodyPr>
          <a:lstStyle/>
          <a:p>
            <a:pPr algn="ctr"/>
            <a:r>
              <a:rPr lang="nb-NO" sz="1800" i="1" dirty="0">
                <a:solidFill>
                  <a:schemeClr val="tx2"/>
                </a:solidFill>
                <a:latin typeface="Calibri" panose="020F0502020204030204" pitchFamily="34" charset="0"/>
                <a:cs typeface="Calibri" panose="020F0502020204030204" pitchFamily="34" charset="0"/>
              </a:rPr>
              <a:t>0,6</a:t>
            </a:r>
          </a:p>
        </p:txBody>
      </p:sp>
      <p:cxnSp>
        <p:nvCxnSpPr>
          <p:cNvPr id="60" name="Kobling: buet 59">
            <a:extLst>
              <a:ext uri="{FF2B5EF4-FFF2-40B4-BE49-F238E27FC236}">
                <a16:creationId xmlns:a16="http://schemas.microsoft.com/office/drawing/2014/main" id="{C61D96A4-74D0-4CC3-A7BB-9F277B5E484D}"/>
              </a:ext>
            </a:extLst>
          </p:cNvPr>
          <p:cNvCxnSpPr>
            <a:cxnSpLocks/>
            <a:stCxn id="26" idx="2"/>
            <a:endCxn id="59" idx="0"/>
          </p:cNvCxnSpPr>
          <p:nvPr/>
        </p:nvCxnSpPr>
        <p:spPr>
          <a:xfrm rot="5400000">
            <a:off x="10238006" y="4453014"/>
            <a:ext cx="976113" cy="1581696"/>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44FFDAB8-AE2B-4E6E-86D4-415742BE946E}"/>
              </a:ext>
            </a:extLst>
          </p:cNvPr>
          <p:cNvSpPr txBox="1"/>
          <p:nvPr/>
        </p:nvSpPr>
        <p:spPr>
          <a:xfrm>
            <a:off x="2356344" y="5731919"/>
            <a:ext cx="2926532" cy="369332"/>
          </a:xfrm>
          <a:prstGeom prst="rect">
            <a:avLst/>
          </a:prstGeom>
          <a:solidFill>
            <a:schemeClr val="bg1"/>
          </a:solidFill>
        </p:spPr>
        <p:txBody>
          <a:bodyPr wrap="square" rtlCol="0">
            <a:spAutoFit/>
          </a:bodyPr>
          <a:lstStyle/>
          <a:p>
            <a:pPr algn="ctr"/>
            <a:r>
              <a:rPr lang="nb-NO" sz="1800" i="1" dirty="0">
                <a:solidFill>
                  <a:schemeClr val="tx2"/>
                </a:solidFill>
                <a:latin typeface="Calibri" panose="020F0502020204030204" pitchFamily="34" charset="0"/>
                <a:cs typeface="Calibri" panose="020F0502020204030204" pitchFamily="34" charset="0"/>
              </a:rPr>
              <a:t>0,12 </a:t>
            </a:r>
          </a:p>
        </p:txBody>
      </p:sp>
      <p:sp>
        <p:nvSpPr>
          <p:cNvPr id="65" name="TekstSylinder 64">
            <a:extLst>
              <a:ext uri="{FF2B5EF4-FFF2-40B4-BE49-F238E27FC236}">
                <a16:creationId xmlns:a16="http://schemas.microsoft.com/office/drawing/2014/main" id="{709955E6-695E-4E99-A026-7A9668DEC7D7}"/>
              </a:ext>
            </a:extLst>
          </p:cNvPr>
          <p:cNvSpPr txBox="1"/>
          <p:nvPr/>
        </p:nvSpPr>
        <p:spPr>
          <a:xfrm>
            <a:off x="2056235" y="5731919"/>
            <a:ext cx="4493760" cy="369332"/>
          </a:xfrm>
          <a:prstGeom prst="rect">
            <a:avLst/>
          </a:prstGeom>
          <a:solidFill>
            <a:schemeClr val="bg1"/>
          </a:solidFill>
        </p:spPr>
        <p:txBody>
          <a:bodyPr wrap="square" rtlCol="0">
            <a:spAutoFit/>
          </a:bodyPr>
          <a:lstStyle/>
          <a:p>
            <a:pPr algn="ctr"/>
            <a:r>
              <a:rPr lang="nb-NO" sz="1800" i="1" dirty="0">
                <a:solidFill>
                  <a:schemeClr val="tx2"/>
                </a:solidFill>
                <a:latin typeface="Calibri" panose="020F0502020204030204" pitchFamily="34" charset="0"/>
                <a:cs typeface="Calibri" panose="020F0502020204030204" pitchFamily="34" charset="0"/>
              </a:rPr>
              <a:t>9 000 kr</a:t>
            </a:r>
          </a:p>
        </p:txBody>
      </p:sp>
      <p:sp>
        <p:nvSpPr>
          <p:cNvPr id="36" name="TekstSylinder 35">
            <a:extLst>
              <a:ext uri="{FF2B5EF4-FFF2-40B4-BE49-F238E27FC236}">
                <a16:creationId xmlns:a16="http://schemas.microsoft.com/office/drawing/2014/main" id="{8A2A3658-7692-4793-9806-F1FF249A32A5}"/>
              </a:ext>
            </a:extLst>
          </p:cNvPr>
          <p:cNvSpPr txBox="1"/>
          <p:nvPr/>
        </p:nvSpPr>
        <p:spPr>
          <a:xfrm>
            <a:off x="10376205" y="5485471"/>
            <a:ext cx="803082" cy="769441"/>
          </a:xfrm>
          <a:prstGeom prst="rect">
            <a:avLst/>
          </a:prstGeom>
          <a:noFill/>
        </p:spPr>
        <p:txBody>
          <a:bodyPr wrap="square" rtlCol="0">
            <a:spAutoFit/>
          </a:bodyPr>
          <a:lstStyle/>
          <a:p>
            <a:pPr algn="ctr"/>
            <a:r>
              <a:rPr lang="nb-NO" sz="3600" dirty="0">
                <a:solidFill>
                  <a:schemeClr val="tx2"/>
                </a:solidFill>
              </a:rPr>
              <a:t>=</a:t>
            </a:r>
            <a:r>
              <a:rPr lang="nb-NO" sz="4400" dirty="0">
                <a:solidFill>
                  <a:schemeClr val="tx2"/>
                </a:solidFill>
              </a:rPr>
              <a:t> </a:t>
            </a:r>
          </a:p>
        </p:txBody>
      </p:sp>
    </p:spTree>
    <p:extLst>
      <p:ext uri="{BB962C8B-B14F-4D97-AF65-F5344CB8AC3E}">
        <p14:creationId xmlns:p14="http://schemas.microsoft.com/office/powerpoint/2010/main" val="370888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5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6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1" nodeType="click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3" grpId="0"/>
      <p:bldP spid="24" grpId="0"/>
      <p:bldP spid="37" grpId="0" animBg="1"/>
      <p:bldP spid="32" grpId="0"/>
      <p:bldP spid="33" grpId="0" animBg="1"/>
      <p:bldP spid="34" grpId="0"/>
      <p:bldP spid="52" grpId="0" animBg="1"/>
      <p:bldP spid="53" grpId="0" animBg="1"/>
      <p:bldP spid="59" grpId="0" animBg="1"/>
      <p:bldP spid="64" grpId="0" animBg="1"/>
      <p:bldP spid="65" grpId="0" animBg="1"/>
      <p:bldP spid="65" grpId="1" animBg="1"/>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kstSylinder 26">
            <a:extLst>
              <a:ext uri="{FF2B5EF4-FFF2-40B4-BE49-F238E27FC236}">
                <a16:creationId xmlns:a16="http://schemas.microsoft.com/office/drawing/2014/main" id="{8B6DB94D-8F34-48C5-A483-4CA2934BED8D}"/>
              </a:ext>
            </a:extLst>
          </p:cNvPr>
          <p:cNvSpPr txBox="1"/>
          <p:nvPr/>
        </p:nvSpPr>
        <p:spPr>
          <a:xfrm>
            <a:off x="1591797" y="5453726"/>
            <a:ext cx="10006710" cy="400110"/>
          </a:xfrm>
          <a:prstGeom prst="rect">
            <a:avLst/>
          </a:prstGeom>
          <a:noFill/>
        </p:spPr>
        <p:txBody>
          <a:bodyPr wrap="square" rtlCol="0">
            <a:spAutoFit/>
          </a:bodyPr>
          <a:lstStyle/>
          <a:p>
            <a:pPr algn="ctr"/>
            <a:r>
              <a:rPr lang="nb-NO" sz="2000" i="1" dirty="0">
                <a:solidFill>
                  <a:schemeClr val="tx2"/>
                </a:solidFill>
                <a:latin typeface="Calibri" panose="020F0502020204030204" pitchFamily="34" charset="0"/>
                <a:cs typeface="Calibri" panose="020F0502020204030204" pitchFamily="34" charset="0"/>
              </a:rPr>
              <a:t>((Omsetningsfall i prosent – 0,1)  </a:t>
            </a:r>
            <a:r>
              <a:rPr lang="nb-NO" sz="2000" b="1" i="1" dirty="0">
                <a:solidFill>
                  <a:schemeClr val="tx2"/>
                </a:solidFill>
                <a:latin typeface="Calibri" panose="020F0502020204030204" pitchFamily="34" charset="0"/>
                <a:cs typeface="Calibri" panose="020F0502020204030204" pitchFamily="34" charset="0"/>
              </a:rPr>
              <a:t>x</a:t>
            </a:r>
            <a:r>
              <a:rPr lang="nb-NO" sz="2000" i="1" dirty="0">
                <a:solidFill>
                  <a:schemeClr val="tx2"/>
                </a:solidFill>
                <a:latin typeface="Calibri" panose="020F0502020204030204" pitchFamily="34" charset="0"/>
                <a:cs typeface="Calibri" panose="020F0502020204030204" pitchFamily="34" charset="0"/>
              </a:rPr>
              <a:t>  75 000</a:t>
            </a:r>
            <a:r>
              <a:rPr lang="nb-NO" sz="2000" b="1" i="1" dirty="0">
                <a:solidFill>
                  <a:schemeClr val="tx2"/>
                </a:solidFill>
                <a:latin typeface="Calibri" panose="020F0502020204030204" pitchFamily="34" charset="0"/>
                <a:cs typeface="Calibri" panose="020F0502020204030204" pitchFamily="34" charset="0"/>
              </a:rPr>
              <a:t>)  x  </a:t>
            </a:r>
            <a:r>
              <a:rPr lang="nb-NO" sz="2000" i="1" dirty="0">
                <a:solidFill>
                  <a:schemeClr val="tx2"/>
                </a:solidFill>
                <a:latin typeface="Calibri" panose="020F0502020204030204" pitchFamily="34" charset="0"/>
                <a:cs typeface="Calibri" panose="020F0502020204030204" pitchFamily="34" charset="0"/>
              </a:rPr>
              <a:t>Stillingsprosent  </a:t>
            </a:r>
            <a:r>
              <a:rPr lang="nb-NO" sz="2000" b="1" i="1" dirty="0">
                <a:solidFill>
                  <a:schemeClr val="tx2"/>
                </a:solidFill>
                <a:latin typeface="Calibri" panose="020F0502020204030204" pitchFamily="34" charset="0"/>
                <a:cs typeface="Calibri" panose="020F0502020204030204" pitchFamily="34" charset="0"/>
              </a:rPr>
              <a:t>x  P</a:t>
            </a:r>
            <a:r>
              <a:rPr lang="nb-NO" sz="2000" i="1" dirty="0">
                <a:solidFill>
                  <a:schemeClr val="tx2"/>
                </a:solidFill>
                <a:latin typeface="Calibri" panose="020F0502020204030204" pitchFamily="34" charset="0"/>
                <a:cs typeface="Calibri" panose="020F0502020204030204" pitchFamily="34" charset="0"/>
              </a:rPr>
              <a:t>ermitteringsgrad  </a:t>
            </a:r>
            <a:r>
              <a:rPr lang="nb-NO" sz="2000" b="1" i="1" dirty="0">
                <a:solidFill>
                  <a:schemeClr val="tx2"/>
                </a:solidFill>
                <a:latin typeface="Calibri" panose="020F0502020204030204" pitchFamily="34" charset="0"/>
                <a:cs typeface="Calibri" panose="020F0502020204030204" pitchFamily="34" charset="0"/>
              </a:rPr>
              <a:t>x </a:t>
            </a:r>
            <a:r>
              <a:rPr lang="nb-NO" sz="2000" i="1" dirty="0">
                <a:solidFill>
                  <a:schemeClr val="tx2"/>
                </a:solidFill>
                <a:latin typeface="Calibri" panose="020F0502020204030204" pitchFamily="34" charset="0"/>
                <a:cs typeface="Calibri" panose="020F0502020204030204" pitchFamily="34" charset="0"/>
              </a:rPr>
              <a:t> (2/3)</a:t>
            </a:r>
          </a:p>
        </p:txBody>
      </p:sp>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34</a:t>
            </a:fld>
            <a:endParaRPr lang="nb-NO" dirty="0"/>
          </a:p>
        </p:txBody>
      </p:sp>
      <p:sp>
        <p:nvSpPr>
          <p:cNvPr id="5" name="Plassholder for tekst 4"/>
          <p:cNvSpPr>
            <a:spLocks noGrp="1"/>
          </p:cNvSpPr>
          <p:nvPr>
            <p:ph type="body" sz="quarter" idx="15"/>
          </p:nvPr>
        </p:nvSpPr>
        <p:spPr/>
        <p:txBody>
          <a:bodyPr>
            <a:normAutofit/>
          </a:bodyPr>
          <a:lstStyle/>
          <a:p>
            <a:r>
              <a:rPr lang="en-GB" dirty="0" err="1"/>
              <a:t>Skattepliktig</a:t>
            </a:r>
            <a:r>
              <a:rPr lang="en-GB" dirty="0"/>
              <a:t> </a:t>
            </a:r>
            <a:r>
              <a:rPr lang="en-GB" dirty="0" err="1"/>
              <a:t>foretak</a:t>
            </a:r>
            <a:r>
              <a:rPr lang="en-GB" dirty="0"/>
              <a:t> – </a:t>
            </a:r>
            <a:r>
              <a:rPr lang="en-GB" dirty="0" err="1"/>
              <a:t>beregning</a:t>
            </a:r>
            <a:r>
              <a:rPr lang="en-GB" dirty="0"/>
              <a:t> </a:t>
            </a:r>
            <a:r>
              <a:rPr lang="en-GB" dirty="0" err="1"/>
              <a:t>av</a:t>
            </a:r>
            <a:r>
              <a:rPr lang="en-GB" dirty="0"/>
              <a:t> </a:t>
            </a:r>
            <a:r>
              <a:rPr lang="en-GB" dirty="0" err="1"/>
              <a:t>tilskuddet</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940468" y="2614414"/>
            <a:ext cx="11486142" cy="430887"/>
          </a:xfrm>
          <a:prstGeom prst="rect">
            <a:avLst/>
          </a:prstGeom>
          <a:noFill/>
        </p:spPr>
        <p:txBody>
          <a:bodyPr wrap="square" rtlCol="0">
            <a:spAutoFit/>
          </a:bodyPr>
          <a:lstStyle/>
          <a:p>
            <a:r>
              <a:rPr lang="nb-NO" sz="2200" b="1" i="1" u="sng" dirty="0">
                <a:solidFill>
                  <a:schemeClr val="tx2"/>
                </a:solidFill>
              </a:rPr>
              <a:t>Mindre enn 30 prosent omsetningsfall </a:t>
            </a:r>
          </a:p>
        </p:txBody>
      </p:sp>
      <p:sp>
        <p:nvSpPr>
          <p:cNvPr id="16" name="TekstSylinder 15">
            <a:extLst>
              <a:ext uri="{FF2B5EF4-FFF2-40B4-BE49-F238E27FC236}">
                <a16:creationId xmlns:a16="http://schemas.microsoft.com/office/drawing/2014/main" id="{D0935484-F96D-4D08-8B52-BF5D76BB2638}"/>
              </a:ext>
            </a:extLst>
          </p:cNvPr>
          <p:cNvSpPr txBox="1"/>
          <p:nvPr/>
        </p:nvSpPr>
        <p:spPr>
          <a:xfrm>
            <a:off x="940471" y="3748390"/>
            <a:ext cx="2458531" cy="400110"/>
          </a:xfrm>
          <a:prstGeom prst="rect">
            <a:avLst/>
          </a:prstGeom>
          <a:noFill/>
        </p:spPr>
        <p:txBody>
          <a:bodyPr wrap="square" rtlCol="0">
            <a:spAutoFit/>
          </a:bodyPr>
          <a:lstStyle/>
          <a:p>
            <a:r>
              <a:rPr lang="nb-NO" sz="2000" b="1" i="1" dirty="0">
                <a:solidFill>
                  <a:srgbClr val="FF0000"/>
                </a:solidFill>
                <a:latin typeface="Calibri" panose="020F0502020204030204" pitchFamily="34" charset="0"/>
                <a:cs typeface="Calibri" panose="020F0502020204030204" pitchFamily="34" charset="0"/>
              </a:rPr>
              <a:t>Lærling</a:t>
            </a:r>
          </a:p>
        </p:txBody>
      </p:sp>
      <p:sp>
        <p:nvSpPr>
          <p:cNvPr id="25" name="TekstSylinder 24">
            <a:extLst>
              <a:ext uri="{FF2B5EF4-FFF2-40B4-BE49-F238E27FC236}">
                <a16:creationId xmlns:a16="http://schemas.microsoft.com/office/drawing/2014/main" id="{0542A926-384C-4C63-89A8-7356A048026B}"/>
              </a:ext>
            </a:extLst>
          </p:cNvPr>
          <p:cNvSpPr txBox="1"/>
          <p:nvPr/>
        </p:nvSpPr>
        <p:spPr>
          <a:xfrm>
            <a:off x="6554556" y="4285067"/>
            <a:ext cx="2168999" cy="430887"/>
          </a:xfrm>
          <a:prstGeom prst="rect">
            <a:avLst/>
          </a:prstGeom>
          <a:solidFill>
            <a:schemeClr val="bg1"/>
          </a:solidFill>
        </p:spPr>
        <p:txBody>
          <a:bodyPr wrap="square" rtlCol="0">
            <a:spAutoFit/>
          </a:bodyPr>
          <a:lstStyle/>
          <a:p>
            <a:r>
              <a:rPr lang="nb-NO" sz="2200" dirty="0">
                <a:solidFill>
                  <a:schemeClr val="tx2"/>
                </a:solidFill>
              </a:rPr>
              <a:t>75% = </a:t>
            </a:r>
            <a:r>
              <a:rPr lang="nb-NO" sz="2200" b="1" dirty="0">
                <a:solidFill>
                  <a:schemeClr val="tx2"/>
                </a:solidFill>
              </a:rPr>
              <a:t>0,75</a:t>
            </a:r>
          </a:p>
        </p:txBody>
      </p:sp>
      <p:sp>
        <p:nvSpPr>
          <p:cNvPr id="26" name="TekstSylinder 25">
            <a:extLst>
              <a:ext uri="{FF2B5EF4-FFF2-40B4-BE49-F238E27FC236}">
                <a16:creationId xmlns:a16="http://schemas.microsoft.com/office/drawing/2014/main" id="{4A96889D-2144-42C4-9667-D5C8DF988DF8}"/>
              </a:ext>
            </a:extLst>
          </p:cNvPr>
          <p:cNvSpPr txBox="1"/>
          <p:nvPr/>
        </p:nvSpPr>
        <p:spPr>
          <a:xfrm>
            <a:off x="10468986" y="4263962"/>
            <a:ext cx="2168999" cy="430887"/>
          </a:xfrm>
          <a:prstGeom prst="rect">
            <a:avLst/>
          </a:prstGeom>
          <a:solidFill>
            <a:schemeClr val="bg1"/>
          </a:solidFill>
        </p:spPr>
        <p:txBody>
          <a:bodyPr wrap="square" rtlCol="0">
            <a:spAutoFit/>
          </a:bodyPr>
          <a:lstStyle/>
          <a:p>
            <a:r>
              <a:rPr lang="nb-NO" sz="2200" dirty="0">
                <a:solidFill>
                  <a:schemeClr val="tx2"/>
                </a:solidFill>
              </a:rPr>
              <a:t>85% = </a:t>
            </a:r>
            <a:r>
              <a:rPr lang="nb-NO" sz="2200" b="1" dirty="0">
                <a:solidFill>
                  <a:schemeClr val="tx2"/>
                </a:solidFill>
              </a:rPr>
              <a:t>0,85 </a:t>
            </a:r>
          </a:p>
        </p:txBody>
      </p:sp>
      <p:sp>
        <p:nvSpPr>
          <p:cNvPr id="23" name="TekstSylinder 22">
            <a:extLst>
              <a:ext uri="{FF2B5EF4-FFF2-40B4-BE49-F238E27FC236}">
                <a16:creationId xmlns:a16="http://schemas.microsoft.com/office/drawing/2014/main" id="{52B80AF8-8AE0-499D-9E65-A1E8CFAFEB5D}"/>
              </a:ext>
            </a:extLst>
          </p:cNvPr>
          <p:cNvSpPr txBox="1"/>
          <p:nvPr/>
        </p:nvSpPr>
        <p:spPr>
          <a:xfrm>
            <a:off x="4442608" y="4303851"/>
            <a:ext cx="2237485" cy="430887"/>
          </a:xfrm>
          <a:prstGeom prst="rect">
            <a:avLst/>
          </a:prstGeom>
          <a:noFill/>
        </p:spPr>
        <p:txBody>
          <a:bodyPr wrap="square" rtlCol="0">
            <a:spAutoFit/>
          </a:bodyPr>
          <a:lstStyle/>
          <a:p>
            <a:pPr algn="r"/>
            <a:r>
              <a:rPr lang="nb-NO" sz="2200" dirty="0">
                <a:solidFill>
                  <a:schemeClr val="tx2"/>
                </a:solidFill>
                <a:latin typeface="Calibri" panose="020F0502020204030204" pitchFamily="34" charset="0"/>
                <a:cs typeface="Calibri" panose="020F0502020204030204" pitchFamily="34" charset="0"/>
              </a:rPr>
              <a:t>Stillingsprosent:</a:t>
            </a:r>
          </a:p>
        </p:txBody>
      </p:sp>
      <p:sp>
        <p:nvSpPr>
          <p:cNvPr id="24" name="TekstSylinder 23">
            <a:extLst>
              <a:ext uri="{FF2B5EF4-FFF2-40B4-BE49-F238E27FC236}">
                <a16:creationId xmlns:a16="http://schemas.microsoft.com/office/drawing/2014/main" id="{C72F80F4-686A-4F3B-86A9-BAA570CCC61E}"/>
              </a:ext>
            </a:extLst>
          </p:cNvPr>
          <p:cNvSpPr txBox="1"/>
          <p:nvPr/>
        </p:nvSpPr>
        <p:spPr>
          <a:xfrm>
            <a:off x="8128017" y="4269601"/>
            <a:ext cx="2409922" cy="430887"/>
          </a:xfrm>
          <a:prstGeom prst="rect">
            <a:avLst/>
          </a:prstGeom>
          <a:noFill/>
        </p:spPr>
        <p:txBody>
          <a:bodyPr wrap="square" rtlCol="0">
            <a:spAutoFit/>
          </a:bodyPr>
          <a:lstStyle/>
          <a:p>
            <a:pPr algn="r"/>
            <a:r>
              <a:rPr lang="nb-NO" sz="2200" dirty="0">
                <a:solidFill>
                  <a:schemeClr val="tx2"/>
                </a:solidFill>
                <a:latin typeface="Calibri" panose="020F0502020204030204" pitchFamily="34" charset="0"/>
                <a:cs typeface="Calibri" panose="020F0502020204030204" pitchFamily="34" charset="0"/>
              </a:rPr>
              <a:t>Permitteringsgrad:</a:t>
            </a:r>
          </a:p>
        </p:txBody>
      </p:sp>
      <p:sp>
        <p:nvSpPr>
          <p:cNvPr id="37" name="TekstSylinder 36">
            <a:extLst>
              <a:ext uri="{FF2B5EF4-FFF2-40B4-BE49-F238E27FC236}">
                <a16:creationId xmlns:a16="http://schemas.microsoft.com/office/drawing/2014/main" id="{ABB2D5AC-BE50-4056-A736-22B7D46D6137}"/>
              </a:ext>
            </a:extLst>
          </p:cNvPr>
          <p:cNvSpPr txBox="1"/>
          <p:nvPr/>
        </p:nvSpPr>
        <p:spPr>
          <a:xfrm>
            <a:off x="12391361" y="5368161"/>
            <a:ext cx="2124195" cy="584775"/>
          </a:xfrm>
          <a:prstGeom prst="rect">
            <a:avLst/>
          </a:prstGeom>
          <a:solidFill>
            <a:schemeClr val="bg1"/>
          </a:solidFill>
        </p:spPr>
        <p:txBody>
          <a:bodyPr wrap="square" rtlCol="0" anchor="ctr">
            <a:spAutoFit/>
          </a:bodyPr>
          <a:lstStyle/>
          <a:p>
            <a:pPr algn="ctr"/>
            <a:r>
              <a:rPr lang="nb-NO" sz="3200" b="1" u="sng" dirty="0">
                <a:solidFill>
                  <a:schemeClr val="tx2"/>
                </a:solidFill>
              </a:rPr>
              <a:t>4 781 kr</a:t>
            </a:r>
          </a:p>
        </p:txBody>
      </p:sp>
      <p:sp>
        <p:nvSpPr>
          <p:cNvPr id="33" name="TekstSylinder 32">
            <a:extLst>
              <a:ext uri="{FF2B5EF4-FFF2-40B4-BE49-F238E27FC236}">
                <a16:creationId xmlns:a16="http://schemas.microsoft.com/office/drawing/2014/main" id="{CB642F7F-57C8-4912-8915-FA8123771533}"/>
              </a:ext>
            </a:extLst>
          </p:cNvPr>
          <p:cNvSpPr txBox="1"/>
          <p:nvPr/>
        </p:nvSpPr>
        <p:spPr>
          <a:xfrm>
            <a:off x="2818720" y="4303852"/>
            <a:ext cx="1742358" cy="430887"/>
          </a:xfrm>
          <a:prstGeom prst="rect">
            <a:avLst/>
          </a:prstGeom>
          <a:solidFill>
            <a:schemeClr val="bg1"/>
          </a:solidFill>
        </p:spPr>
        <p:txBody>
          <a:bodyPr wrap="square" rtlCol="0">
            <a:spAutoFit/>
          </a:bodyPr>
          <a:lstStyle/>
          <a:p>
            <a:r>
              <a:rPr lang="nb-NO" sz="2200" dirty="0">
                <a:solidFill>
                  <a:schemeClr val="tx2"/>
                </a:solidFill>
              </a:rPr>
              <a:t>25% = </a:t>
            </a:r>
            <a:r>
              <a:rPr lang="nb-NO" sz="2200" b="1" dirty="0">
                <a:solidFill>
                  <a:schemeClr val="tx2"/>
                </a:solidFill>
              </a:rPr>
              <a:t>0,25</a:t>
            </a:r>
          </a:p>
        </p:txBody>
      </p:sp>
      <p:sp>
        <p:nvSpPr>
          <p:cNvPr id="34" name="TekstSylinder 33">
            <a:extLst>
              <a:ext uri="{FF2B5EF4-FFF2-40B4-BE49-F238E27FC236}">
                <a16:creationId xmlns:a16="http://schemas.microsoft.com/office/drawing/2014/main" id="{25E038DD-D08A-4662-8869-8B249A9FB3C4}"/>
              </a:ext>
            </a:extLst>
          </p:cNvPr>
          <p:cNvSpPr txBox="1"/>
          <p:nvPr/>
        </p:nvSpPr>
        <p:spPr>
          <a:xfrm>
            <a:off x="641899" y="4319071"/>
            <a:ext cx="2237485" cy="430887"/>
          </a:xfrm>
          <a:prstGeom prst="rect">
            <a:avLst/>
          </a:prstGeom>
          <a:noFill/>
        </p:spPr>
        <p:txBody>
          <a:bodyPr wrap="square" rtlCol="0">
            <a:spAutoFit/>
          </a:bodyPr>
          <a:lstStyle/>
          <a:p>
            <a:pPr algn="r"/>
            <a:r>
              <a:rPr lang="nb-NO" sz="2200" dirty="0">
                <a:solidFill>
                  <a:schemeClr val="tx2"/>
                </a:solidFill>
                <a:latin typeface="Calibri" panose="020F0502020204030204" pitchFamily="34" charset="0"/>
                <a:cs typeface="Calibri" panose="020F0502020204030204" pitchFamily="34" charset="0"/>
              </a:rPr>
              <a:t>Omsetningsfall:</a:t>
            </a:r>
          </a:p>
        </p:txBody>
      </p:sp>
      <p:cxnSp>
        <p:nvCxnSpPr>
          <p:cNvPr id="54" name="Kobling: buet 53">
            <a:extLst>
              <a:ext uri="{FF2B5EF4-FFF2-40B4-BE49-F238E27FC236}">
                <a16:creationId xmlns:a16="http://schemas.microsoft.com/office/drawing/2014/main" id="{937D512E-8355-44D5-8A3B-06EDCF9E4E33}"/>
              </a:ext>
            </a:extLst>
          </p:cNvPr>
          <p:cNvCxnSpPr>
            <a:cxnSpLocks/>
            <a:stCxn id="33" idx="2"/>
            <a:endCxn id="52" idx="0"/>
          </p:cNvCxnSpPr>
          <p:nvPr/>
        </p:nvCxnSpPr>
        <p:spPr>
          <a:xfrm rot="5400000">
            <a:off x="3264121" y="5067836"/>
            <a:ext cx="758878" cy="92678"/>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TekstSylinder 52">
            <a:extLst>
              <a:ext uri="{FF2B5EF4-FFF2-40B4-BE49-F238E27FC236}">
                <a16:creationId xmlns:a16="http://schemas.microsoft.com/office/drawing/2014/main" id="{AFC11C5C-64AF-4E85-94B6-90907FD1384F}"/>
              </a:ext>
            </a:extLst>
          </p:cNvPr>
          <p:cNvSpPr txBox="1"/>
          <p:nvPr/>
        </p:nvSpPr>
        <p:spPr>
          <a:xfrm>
            <a:off x="6659774" y="5475883"/>
            <a:ext cx="1651171" cy="369332"/>
          </a:xfrm>
          <a:prstGeom prst="rect">
            <a:avLst/>
          </a:prstGeom>
          <a:solidFill>
            <a:schemeClr val="bg1"/>
          </a:solidFill>
        </p:spPr>
        <p:txBody>
          <a:bodyPr wrap="square" rtlCol="0">
            <a:spAutoFit/>
          </a:bodyPr>
          <a:lstStyle/>
          <a:p>
            <a:pPr algn="ctr"/>
            <a:r>
              <a:rPr lang="nb-NO" sz="1800" i="1" dirty="0">
                <a:solidFill>
                  <a:schemeClr val="tx2"/>
                </a:solidFill>
                <a:latin typeface="Calibri" panose="020F0502020204030204" pitchFamily="34" charset="0"/>
                <a:cs typeface="Calibri" panose="020F0502020204030204" pitchFamily="34" charset="0"/>
              </a:rPr>
              <a:t>0,75</a:t>
            </a:r>
          </a:p>
        </p:txBody>
      </p:sp>
      <p:cxnSp>
        <p:nvCxnSpPr>
          <p:cNvPr id="56" name="Kobling: buet 55">
            <a:extLst>
              <a:ext uri="{FF2B5EF4-FFF2-40B4-BE49-F238E27FC236}">
                <a16:creationId xmlns:a16="http://schemas.microsoft.com/office/drawing/2014/main" id="{8596DB5D-2F9D-4480-B745-C2A97647767C}"/>
              </a:ext>
            </a:extLst>
          </p:cNvPr>
          <p:cNvCxnSpPr>
            <a:cxnSpLocks/>
            <a:stCxn id="25" idx="2"/>
            <a:endCxn id="53" idx="0"/>
          </p:cNvCxnSpPr>
          <p:nvPr/>
        </p:nvCxnSpPr>
        <p:spPr>
          <a:xfrm rot="5400000">
            <a:off x="7182239" y="5019069"/>
            <a:ext cx="759932" cy="153696"/>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9" name="TekstSylinder 58">
            <a:extLst>
              <a:ext uri="{FF2B5EF4-FFF2-40B4-BE49-F238E27FC236}">
                <a16:creationId xmlns:a16="http://schemas.microsoft.com/office/drawing/2014/main" id="{1F909FAD-0402-48BF-8B26-DEAC466AAD59}"/>
              </a:ext>
            </a:extLst>
          </p:cNvPr>
          <p:cNvSpPr txBox="1"/>
          <p:nvPr/>
        </p:nvSpPr>
        <p:spPr>
          <a:xfrm>
            <a:off x="8563838" y="5493614"/>
            <a:ext cx="1905147" cy="369332"/>
          </a:xfrm>
          <a:prstGeom prst="rect">
            <a:avLst/>
          </a:prstGeom>
          <a:solidFill>
            <a:schemeClr val="bg1"/>
          </a:solidFill>
        </p:spPr>
        <p:txBody>
          <a:bodyPr wrap="square" rtlCol="0">
            <a:spAutoFit/>
          </a:bodyPr>
          <a:lstStyle/>
          <a:p>
            <a:pPr algn="ctr"/>
            <a:r>
              <a:rPr lang="nb-NO" sz="1800" i="1" dirty="0">
                <a:solidFill>
                  <a:schemeClr val="tx2"/>
                </a:solidFill>
                <a:latin typeface="Calibri" panose="020F0502020204030204" pitchFamily="34" charset="0"/>
                <a:cs typeface="Calibri" panose="020F0502020204030204" pitchFamily="34" charset="0"/>
              </a:rPr>
              <a:t>0,85</a:t>
            </a:r>
          </a:p>
        </p:txBody>
      </p:sp>
      <p:cxnSp>
        <p:nvCxnSpPr>
          <p:cNvPr id="60" name="Kobling: buet 59">
            <a:extLst>
              <a:ext uri="{FF2B5EF4-FFF2-40B4-BE49-F238E27FC236}">
                <a16:creationId xmlns:a16="http://schemas.microsoft.com/office/drawing/2014/main" id="{C61D96A4-74D0-4CC3-A7BB-9F277B5E484D}"/>
              </a:ext>
            </a:extLst>
          </p:cNvPr>
          <p:cNvCxnSpPr>
            <a:cxnSpLocks/>
            <a:stCxn id="26" idx="2"/>
            <a:endCxn id="59" idx="0"/>
          </p:cNvCxnSpPr>
          <p:nvPr/>
        </p:nvCxnSpPr>
        <p:spPr>
          <a:xfrm rot="5400000">
            <a:off x="10135562" y="4075693"/>
            <a:ext cx="798768" cy="2037074"/>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6" name="TekstSylinder 35">
            <a:extLst>
              <a:ext uri="{FF2B5EF4-FFF2-40B4-BE49-F238E27FC236}">
                <a16:creationId xmlns:a16="http://schemas.microsoft.com/office/drawing/2014/main" id="{8A2A3658-7692-4793-9806-F1FF249A32A5}"/>
              </a:ext>
            </a:extLst>
          </p:cNvPr>
          <p:cNvSpPr txBox="1"/>
          <p:nvPr/>
        </p:nvSpPr>
        <p:spPr>
          <a:xfrm>
            <a:off x="11529470" y="5269060"/>
            <a:ext cx="803082" cy="769441"/>
          </a:xfrm>
          <a:prstGeom prst="rect">
            <a:avLst/>
          </a:prstGeom>
          <a:noFill/>
        </p:spPr>
        <p:txBody>
          <a:bodyPr wrap="square" rtlCol="0">
            <a:spAutoFit/>
          </a:bodyPr>
          <a:lstStyle/>
          <a:p>
            <a:pPr algn="ctr"/>
            <a:r>
              <a:rPr lang="nb-NO" sz="3600" dirty="0">
                <a:solidFill>
                  <a:schemeClr val="tx2"/>
                </a:solidFill>
              </a:rPr>
              <a:t>=</a:t>
            </a:r>
            <a:r>
              <a:rPr lang="nb-NO" sz="4400" dirty="0">
                <a:solidFill>
                  <a:schemeClr val="tx2"/>
                </a:solidFill>
              </a:rPr>
              <a:t> </a:t>
            </a:r>
          </a:p>
        </p:txBody>
      </p:sp>
      <p:sp>
        <p:nvSpPr>
          <p:cNvPr id="52" name="TekstSylinder 51">
            <a:extLst>
              <a:ext uri="{FF2B5EF4-FFF2-40B4-BE49-F238E27FC236}">
                <a16:creationId xmlns:a16="http://schemas.microsoft.com/office/drawing/2014/main" id="{6BECBF5D-04FB-48DF-A3C8-48B3DED0B3F8}"/>
              </a:ext>
            </a:extLst>
          </p:cNvPr>
          <p:cNvSpPr txBox="1"/>
          <p:nvPr/>
        </p:nvSpPr>
        <p:spPr>
          <a:xfrm>
            <a:off x="1969024" y="5493614"/>
            <a:ext cx="3256394" cy="369332"/>
          </a:xfrm>
          <a:prstGeom prst="rect">
            <a:avLst/>
          </a:prstGeom>
          <a:solidFill>
            <a:schemeClr val="bg1"/>
          </a:solidFill>
        </p:spPr>
        <p:txBody>
          <a:bodyPr wrap="square" rtlCol="0">
            <a:spAutoFit/>
          </a:bodyPr>
          <a:lstStyle/>
          <a:p>
            <a:pPr algn="ctr"/>
            <a:r>
              <a:rPr lang="nb-NO" sz="1800" i="1" dirty="0">
                <a:solidFill>
                  <a:schemeClr val="tx2"/>
                </a:solidFill>
                <a:latin typeface="Calibri" panose="020F0502020204030204" pitchFamily="34" charset="0"/>
                <a:cs typeface="Calibri" panose="020F0502020204030204" pitchFamily="34" charset="0"/>
              </a:rPr>
              <a:t>0,25  -   0,1</a:t>
            </a:r>
          </a:p>
        </p:txBody>
      </p:sp>
      <p:sp>
        <p:nvSpPr>
          <p:cNvPr id="41" name="TekstSylinder 40">
            <a:extLst>
              <a:ext uri="{FF2B5EF4-FFF2-40B4-BE49-F238E27FC236}">
                <a16:creationId xmlns:a16="http://schemas.microsoft.com/office/drawing/2014/main" id="{AE51DC31-F436-4AA3-8E43-B12B9258A1FD}"/>
              </a:ext>
            </a:extLst>
          </p:cNvPr>
          <p:cNvSpPr txBox="1"/>
          <p:nvPr/>
        </p:nvSpPr>
        <p:spPr>
          <a:xfrm>
            <a:off x="1993242" y="5486274"/>
            <a:ext cx="3256394" cy="369332"/>
          </a:xfrm>
          <a:prstGeom prst="rect">
            <a:avLst/>
          </a:prstGeom>
          <a:solidFill>
            <a:schemeClr val="bg1"/>
          </a:solidFill>
        </p:spPr>
        <p:txBody>
          <a:bodyPr wrap="square" rtlCol="0">
            <a:spAutoFit/>
          </a:bodyPr>
          <a:lstStyle/>
          <a:p>
            <a:pPr algn="ctr"/>
            <a:r>
              <a:rPr lang="nb-NO" sz="1800" i="1" dirty="0">
                <a:solidFill>
                  <a:schemeClr val="tx2"/>
                </a:solidFill>
                <a:latin typeface="Calibri" panose="020F0502020204030204" pitchFamily="34" charset="0"/>
                <a:cs typeface="Calibri" panose="020F0502020204030204" pitchFamily="34" charset="0"/>
              </a:rPr>
              <a:t>0,15</a:t>
            </a:r>
          </a:p>
        </p:txBody>
      </p:sp>
      <p:sp>
        <p:nvSpPr>
          <p:cNvPr id="42" name="TekstSylinder 41">
            <a:extLst>
              <a:ext uri="{FF2B5EF4-FFF2-40B4-BE49-F238E27FC236}">
                <a16:creationId xmlns:a16="http://schemas.microsoft.com/office/drawing/2014/main" id="{143906AB-3530-4C19-A851-9A69541275F6}"/>
              </a:ext>
            </a:extLst>
          </p:cNvPr>
          <p:cNvSpPr txBox="1"/>
          <p:nvPr/>
        </p:nvSpPr>
        <p:spPr>
          <a:xfrm>
            <a:off x="1817200" y="5485290"/>
            <a:ext cx="4538632" cy="369332"/>
          </a:xfrm>
          <a:prstGeom prst="rect">
            <a:avLst/>
          </a:prstGeom>
          <a:solidFill>
            <a:schemeClr val="bg1"/>
          </a:solidFill>
        </p:spPr>
        <p:txBody>
          <a:bodyPr wrap="square" rtlCol="0">
            <a:spAutoFit/>
          </a:bodyPr>
          <a:lstStyle/>
          <a:p>
            <a:pPr algn="ctr"/>
            <a:r>
              <a:rPr lang="nb-NO" sz="1800" i="1" dirty="0">
                <a:solidFill>
                  <a:schemeClr val="tx2"/>
                </a:solidFill>
                <a:latin typeface="Calibri" panose="020F0502020204030204" pitchFamily="34" charset="0"/>
                <a:cs typeface="Calibri" panose="020F0502020204030204" pitchFamily="34" charset="0"/>
              </a:rPr>
              <a:t>11 250 kr</a:t>
            </a:r>
          </a:p>
        </p:txBody>
      </p:sp>
    </p:spTree>
    <p:extLst>
      <p:ext uri="{BB962C8B-B14F-4D97-AF65-F5344CB8AC3E}">
        <p14:creationId xmlns:p14="http://schemas.microsoft.com/office/powerpoint/2010/main" val="262330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5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6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5" grpId="0" animBg="1"/>
      <p:bldP spid="26" grpId="0" animBg="1"/>
      <p:bldP spid="23" grpId="0"/>
      <p:bldP spid="24" grpId="0"/>
      <p:bldP spid="37" grpId="0" animBg="1"/>
      <p:bldP spid="33" grpId="0" animBg="1"/>
      <p:bldP spid="34" grpId="0"/>
      <p:bldP spid="53" grpId="0" animBg="1"/>
      <p:bldP spid="59" grpId="0" animBg="1"/>
      <p:bldP spid="36" grpId="0"/>
      <p:bldP spid="52" grpId="0" animBg="1"/>
      <p:bldP spid="41" grpId="0" animBg="1"/>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35</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Skattefri</a:t>
            </a:r>
            <a:r>
              <a:rPr lang="en-GB" dirty="0"/>
              <a:t> </a:t>
            </a:r>
            <a:r>
              <a:rPr lang="en-GB" dirty="0" err="1"/>
              <a:t>organisasjon</a:t>
            </a:r>
            <a:r>
              <a:rPr lang="en-GB" dirty="0"/>
              <a:t>/</a:t>
            </a:r>
            <a:r>
              <a:rPr lang="en-GB" dirty="0" err="1"/>
              <a:t>institusjon</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903892" y="2614411"/>
            <a:ext cx="15043244" cy="1446550"/>
          </a:xfrm>
          <a:prstGeom prst="rect">
            <a:avLst/>
          </a:prstGeom>
          <a:noFill/>
        </p:spPr>
        <p:txBody>
          <a:bodyPr wrap="square" rtlCol="0">
            <a:spAutoFit/>
          </a:bodyPr>
          <a:lstStyle/>
          <a:p>
            <a:r>
              <a:rPr lang="nb-NO" sz="2200" b="1" i="1" dirty="0">
                <a:solidFill>
                  <a:schemeClr val="tx2"/>
                </a:solidFill>
              </a:rPr>
              <a:t>Omfattes av Skatteloven § 2-32 (har ikke erverv som formål)</a:t>
            </a:r>
          </a:p>
          <a:p>
            <a:endParaRPr lang="nb-NO" sz="2200" b="1" i="1" dirty="0">
              <a:solidFill>
                <a:schemeClr val="tx2"/>
              </a:solidFill>
            </a:endParaRPr>
          </a:p>
          <a:p>
            <a:r>
              <a:rPr lang="nb-NO" sz="2200" i="1" dirty="0">
                <a:solidFill>
                  <a:schemeClr val="tx2"/>
                </a:solidFill>
              </a:rPr>
              <a:t>Kravet om omsetningsreduksjon bortfaller for skattefri organisasjon/institusjon. Det skilles heller ikke mellom ordinære ansatte og lærlinger (får samme tilskudd).</a:t>
            </a:r>
          </a:p>
        </p:txBody>
      </p:sp>
      <p:sp>
        <p:nvSpPr>
          <p:cNvPr id="23" name="TekstSylinder 22">
            <a:extLst>
              <a:ext uri="{FF2B5EF4-FFF2-40B4-BE49-F238E27FC236}">
                <a16:creationId xmlns:a16="http://schemas.microsoft.com/office/drawing/2014/main" id="{EFE8A480-5B86-4C11-A0D1-6F3773E79CBB}"/>
              </a:ext>
            </a:extLst>
          </p:cNvPr>
          <p:cNvSpPr txBox="1"/>
          <p:nvPr/>
        </p:nvSpPr>
        <p:spPr>
          <a:xfrm>
            <a:off x="531069" y="5515994"/>
            <a:ext cx="9780414" cy="523220"/>
          </a:xfrm>
          <a:prstGeom prst="rect">
            <a:avLst/>
          </a:prstGeom>
          <a:noFill/>
        </p:spPr>
        <p:txBody>
          <a:bodyPr wrap="square" rtlCol="0">
            <a:spAutoFit/>
          </a:bodyPr>
          <a:lstStyle/>
          <a:p>
            <a:pPr algn="ctr"/>
            <a:r>
              <a:rPr lang="nb-NO" sz="2800" i="1" dirty="0">
                <a:solidFill>
                  <a:schemeClr val="tx2"/>
                </a:solidFill>
                <a:latin typeface="Calibri" panose="020F0502020204030204" pitchFamily="34" charset="0"/>
                <a:cs typeface="Calibri" panose="020F0502020204030204" pitchFamily="34" charset="0"/>
              </a:rPr>
              <a:t>10 000 kr  </a:t>
            </a:r>
            <a:r>
              <a:rPr lang="nb-NO" sz="2800" b="1" i="1" dirty="0">
                <a:solidFill>
                  <a:schemeClr val="tx2"/>
                </a:solidFill>
                <a:latin typeface="Calibri" panose="020F0502020204030204" pitchFamily="34" charset="0"/>
                <a:cs typeface="Calibri" panose="020F0502020204030204" pitchFamily="34" charset="0"/>
              </a:rPr>
              <a:t>x</a:t>
            </a:r>
            <a:r>
              <a:rPr lang="nb-NO" sz="2800" i="1" dirty="0">
                <a:solidFill>
                  <a:schemeClr val="tx2"/>
                </a:solidFill>
                <a:latin typeface="Calibri" panose="020F0502020204030204" pitchFamily="34" charset="0"/>
                <a:cs typeface="Calibri" panose="020F0502020204030204" pitchFamily="34" charset="0"/>
              </a:rPr>
              <a:t>  Stillingsprosent  </a:t>
            </a:r>
            <a:r>
              <a:rPr lang="nb-NO" sz="2800" b="1" i="1" dirty="0">
                <a:solidFill>
                  <a:schemeClr val="tx2"/>
                </a:solidFill>
                <a:latin typeface="Calibri" panose="020F0502020204030204" pitchFamily="34" charset="0"/>
                <a:cs typeface="Calibri" panose="020F0502020204030204" pitchFamily="34" charset="0"/>
              </a:rPr>
              <a:t>x</a:t>
            </a:r>
            <a:r>
              <a:rPr lang="nb-NO" sz="2800" i="1" dirty="0">
                <a:solidFill>
                  <a:schemeClr val="tx2"/>
                </a:solidFill>
                <a:latin typeface="Calibri" panose="020F0502020204030204" pitchFamily="34" charset="0"/>
                <a:cs typeface="Calibri" panose="020F0502020204030204" pitchFamily="34" charset="0"/>
              </a:rPr>
              <a:t>  Permitteringsgrad  = </a:t>
            </a:r>
            <a:r>
              <a:rPr lang="nb-NO" sz="2800" b="1" i="1" dirty="0">
                <a:solidFill>
                  <a:schemeClr val="tx2"/>
                </a:solidFill>
                <a:latin typeface="Calibri" panose="020F0502020204030204" pitchFamily="34" charset="0"/>
                <a:cs typeface="Calibri" panose="020F0502020204030204" pitchFamily="34" charset="0"/>
              </a:rPr>
              <a:t>Tilskudd</a:t>
            </a:r>
          </a:p>
        </p:txBody>
      </p:sp>
    </p:spTree>
    <p:extLst>
      <p:ext uri="{BB962C8B-B14F-4D97-AF65-F5344CB8AC3E}">
        <p14:creationId xmlns:p14="http://schemas.microsoft.com/office/powerpoint/2010/main" val="13807484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36</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err="1"/>
              <a:t>Skattefri</a:t>
            </a:r>
            <a:r>
              <a:rPr lang="en-GB" dirty="0"/>
              <a:t> </a:t>
            </a:r>
            <a:r>
              <a:rPr lang="en-GB" dirty="0" err="1"/>
              <a:t>organisasjon</a:t>
            </a:r>
            <a:r>
              <a:rPr lang="en-GB" dirty="0"/>
              <a:t>/</a:t>
            </a:r>
            <a:r>
              <a:rPr lang="en-GB" dirty="0" err="1"/>
              <a:t>institusjon</a:t>
            </a:r>
            <a:endParaRPr lang="en-GB" dirty="0"/>
          </a:p>
        </p:txBody>
      </p:sp>
      <p:sp>
        <p:nvSpPr>
          <p:cNvPr id="8" name="TekstSylinder 7">
            <a:extLst>
              <a:ext uri="{FF2B5EF4-FFF2-40B4-BE49-F238E27FC236}">
                <a16:creationId xmlns:a16="http://schemas.microsoft.com/office/drawing/2014/main" id="{42A0C0EB-F0A2-43FF-804B-FB609E35C0DE}"/>
              </a:ext>
            </a:extLst>
          </p:cNvPr>
          <p:cNvSpPr txBox="1"/>
          <p:nvPr/>
        </p:nvSpPr>
        <p:spPr>
          <a:xfrm>
            <a:off x="903892" y="2614414"/>
            <a:ext cx="11486142" cy="430887"/>
          </a:xfrm>
          <a:prstGeom prst="rect">
            <a:avLst/>
          </a:prstGeom>
          <a:noFill/>
        </p:spPr>
        <p:txBody>
          <a:bodyPr wrap="square" rtlCol="0">
            <a:spAutoFit/>
          </a:bodyPr>
          <a:lstStyle/>
          <a:p>
            <a:r>
              <a:rPr lang="nb-NO" sz="2200" b="1" i="1" dirty="0">
                <a:solidFill>
                  <a:schemeClr val="tx2"/>
                </a:solidFill>
              </a:rPr>
              <a:t>Eksempel</a:t>
            </a:r>
          </a:p>
        </p:txBody>
      </p:sp>
      <p:sp>
        <p:nvSpPr>
          <p:cNvPr id="23" name="TekstSylinder 22">
            <a:extLst>
              <a:ext uri="{FF2B5EF4-FFF2-40B4-BE49-F238E27FC236}">
                <a16:creationId xmlns:a16="http://schemas.microsoft.com/office/drawing/2014/main" id="{EFE8A480-5B86-4C11-A0D1-6F3773E79CBB}"/>
              </a:ext>
            </a:extLst>
          </p:cNvPr>
          <p:cNvSpPr txBox="1"/>
          <p:nvPr/>
        </p:nvSpPr>
        <p:spPr>
          <a:xfrm>
            <a:off x="551851" y="5334838"/>
            <a:ext cx="9780414" cy="523220"/>
          </a:xfrm>
          <a:prstGeom prst="rect">
            <a:avLst/>
          </a:prstGeom>
          <a:noFill/>
        </p:spPr>
        <p:txBody>
          <a:bodyPr wrap="square" rtlCol="0">
            <a:spAutoFit/>
          </a:bodyPr>
          <a:lstStyle/>
          <a:p>
            <a:pPr algn="ctr"/>
            <a:r>
              <a:rPr lang="nb-NO" sz="2800" i="1" dirty="0">
                <a:solidFill>
                  <a:schemeClr val="tx2"/>
                </a:solidFill>
                <a:latin typeface="Calibri" panose="020F0502020204030204" pitchFamily="34" charset="0"/>
                <a:cs typeface="Calibri" panose="020F0502020204030204" pitchFamily="34" charset="0"/>
              </a:rPr>
              <a:t>10 000 kr  </a:t>
            </a:r>
            <a:r>
              <a:rPr lang="nb-NO" sz="2800" b="1" i="1" dirty="0">
                <a:solidFill>
                  <a:schemeClr val="tx2"/>
                </a:solidFill>
                <a:latin typeface="Calibri" panose="020F0502020204030204" pitchFamily="34" charset="0"/>
                <a:cs typeface="Calibri" panose="020F0502020204030204" pitchFamily="34" charset="0"/>
              </a:rPr>
              <a:t>x</a:t>
            </a:r>
            <a:r>
              <a:rPr lang="nb-NO" sz="2800" i="1" dirty="0">
                <a:solidFill>
                  <a:schemeClr val="tx2"/>
                </a:solidFill>
                <a:latin typeface="Calibri" panose="020F0502020204030204" pitchFamily="34" charset="0"/>
                <a:cs typeface="Calibri" panose="020F0502020204030204" pitchFamily="34" charset="0"/>
              </a:rPr>
              <a:t>  Stillingsprosent  </a:t>
            </a:r>
            <a:r>
              <a:rPr lang="nb-NO" sz="2800" b="1" i="1" dirty="0">
                <a:solidFill>
                  <a:schemeClr val="tx2"/>
                </a:solidFill>
                <a:latin typeface="Calibri" panose="020F0502020204030204" pitchFamily="34" charset="0"/>
                <a:cs typeface="Calibri" panose="020F0502020204030204" pitchFamily="34" charset="0"/>
              </a:rPr>
              <a:t>x</a:t>
            </a:r>
            <a:r>
              <a:rPr lang="nb-NO" sz="2800" i="1" dirty="0">
                <a:solidFill>
                  <a:schemeClr val="tx2"/>
                </a:solidFill>
                <a:latin typeface="Calibri" panose="020F0502020204030204" pitchFamily="34" charset="0"/>
                <a:cs typeface="Calibri" panose="020F0502020204030204" pitchFamily="34" charset="0"/>
              </a:rPr>
              <a:t>  Permitteringsgrad  = </a:t>
            </a:r>
            <a:r>
              <a:rPr lang="nb-NO" sz="2800" b="1" i="1" dirty="0">
                <a:solidFill>
                  <a:schemeClr val="tx2"/>
                </a:solidFill>
                <a:latin typeface="Calibri" panose="020F0502020204030204" pitchFamily="34" charset="0"/>
                <a:cs typeface="Calibri" panose="020F0502020204030204" pitchFamily="34" charset="0"/>
              </a:rPr>
              <a:t>Tilskudd</a:t>
            </a:r>
          </a:p>
        </p:txBody>
      </p:sp>
      <p:sp>
        <p:nvSpPr>
          <p:cNvPr id="9" name="TekstSylinder 8">
            <a:extLst>
              <a:ext uri="{FF2B5EF4-FFF2-40B4-BE49-F238E27FC236}">
                <a16:creationId xmlns:a16="http://schemas.microsoft.com/office/drawing/2014/main" id="{AE0F7D4E-ED44-48BD-9F6D-DC6CCF0FDA44}"/>
              </a:ext>
            </a:extLst>
          </p:cNvPr>
          <p:cNvSpPr txBox="1"/>
          <p:nvPr/>
        </p:nvSpPr>
        <p:spPr>
          <a:xfrm>
            <a:off x="2609359" y="3561506"/>
            <a:ext cx="2168999" cy="430887"/>
          </a:xfrm>
          <a:prstGeom prst="rect">
            <a:avLst/>
          </a:prstGeom>
          <a:solidFill>
            <a:schemeClr val="bg1"/>
          </a:solidFill>
        </p:spPr>
        <p:txBody>
          <a:bodyPr wrap="square" rtlCol="0">
            <a:spAutoFit/>
          </a:bodyPr>
          <a:lstStyle/>
          <a:p>
            <a:pPr algn="ctr"/>
            <a:r>
              <a:rPr lang="nb-NO" sz="2200" dirty="0">
                <a:solidFill>
                  <a:schemeClr val="tx2"/>
                </a:solidFill>
              </a:rPr>
              <a:t>50% = </a:t>
            </a:r>
            <a:r>
              <a:rPr lang="nb-NO" sz="2200" b="1" dirty="0">
                <a:solidFill>
                  <a:schemeClr val="tx2"/>
                </a:solidFill>
              </a:rPr>
              <a:t>0,5</a:t>
            </a:r>
          </a:p>
        </p:txBody>
      </p:sp>
      <p:sp>
        <p:nvSpPr>
          <p:cNvPr id="10" name="TekstSylinder 9">
            <a:extLst>
              <a:ext uri="{FF2B5EF4-FFF2-40B4-BE49-F238E27FC236}">
                <a16:creationId xmlns:a16="http://schemas.microsoft.com/office/drawing/2014/main" id="{0D0CDD1A-4A76-42E9-A6C5-BF9FB5D1C371}"/>
              </a:ext>
            </a:extLst>
          </p:cNvPr>
          <p:cNvSpPr txBox="1"/>
          <p:nvPr/>
        </p:nvSpPr>
        <p:spPr>
          <a:xfrm>
            <a:off x="640514" y="3548527"/>
            <a:ext cx="2237485" cy="430887"/>
          </a:xfrm>
          <a:prstGeom prst="rect">
            <a:avLst/>
          </a:prstGeom>
          <a:noFill/>
        </p:spPr>
        <p:txBody>
          <a:bodyPr wrap="square" rtlCol="0">
            <a:spAutoFit/>
          </a:bodyPr>
          <a:lstStyle/>
          <a:p>
            <a:pPr algn="r"/>
            <a:r>
              <a:rPr lang="nb-NO" sz="2200" dirty="0">
                <a:solidFill>
                  <a:schemeClr val="tx2"/>
                </a:solidFill>
                <a:latin typeface="Calibri" panose="020F0502020204030204" pitchFamily="34" charset="0"/>
                <a:cs typeface="Calibri" panose="020F0502020204030204" pitchFamily="34" charset="0"/>
              </a:rPr>
              <a:t>Stillingsprosent:</a:t>
            </a:r>
          </a:p>
        </p:txBody>
      </p:sp>
      <p:sp>
        <p:nvSpPr>
          <p:cNvPr id="11" name="TekstSylinder 10">
            <a:extLst>
              <a:ext uri="{FF2B5EF4-FFF2-40B4-BE49-F238E27FC236}">
                <a16:creationId xmlns:a16="http://schemas.microsoft.com/office/drawing/2014/main" id="{AA5464C0-EE48-4E1C-90A4-137678C04910}"/>
              </a:ext>
            </a:extLst>
          </p:cNvPr>
          <p:cNvSpPr txBox="1"/>
          <p:nvPr/>
        </p:nvSpPr>
        <p:spPr>
          <a:xfrm>
            <a:off x="7292873" y="3561506"/>
            <a:ext cx="2168999" cy="430887"/>
          </a:xfrm>
          <a:prstGeom prst="rect">
            <a:avLst/>
          </a:prstGeom>
          <a:solidFill>
            <a:schemeClr val="bg1"/>
          </a:solidFill>
        </p:spPr>
        <p:txBody>
          <a:bodyPr wrap="square" rtlCol="0">
            <a:spAutoFit/>
          </a:bodyPr>
          <a:lstStyle/>
          <a:p>
            <a:pPr algn="ctr"/>
            <a:r>
              <a:rPr lang="nb-NO" sz="2200" dirty="0">
                <a:solidFill>
                  <a:schemeClr val="tx2"/>
                </a:solidFill>
              </a:rPr>
              <a:t>80% = </a:t>
            </a:r>
            <a:r>
              <a:rPr lang="nb-NO" sz="2200" b="1" dirty="0">
                <a:solidFill>
                  <a:schemeClr val="tx2"/>
                </a:solidFill>
              </a:rPr>
              <a:t>0,8 </a:t>
            </a:r>
          </a:p>
        </p:txBody>
      </p:sp>
      <p:sp>
        <p:nvSpPr>
          <p:cNvPr id="12" name="TekstSylinder 11">
            <a:extLst>
              <a:ext uri="{FF2B5EF4-FFF2-40B4-BE49-F238E27FC236}">
                <a16:creationId xmlns:a16="http://schemas.microsoft.com/office/drawing/2014/main" id="{7D7560CE-C3A8-42DD-9D79-E50240E7F87F}"/>
              </a:ext>
            </a:extLst>
          </p:cNvPr>
          <p:cNvSpPr txBox="1"/>
          <p:nvPr/>
        </p:nvSpPr>
        <p:spPr>
          <a:xfrm>
            <a:off x="5188371" y="3548527"/>
            <a:ext cx="2427880" cy="430887"/>
          </a:xfrm>
          <a:prstGeom prst="rect">
            <a:avLst/>
          </a:prstGeom>
          <a:noFill/>
        </p:spPr>
        <p:txBody>
          <a:bodyPr wrap="square" rtlCol="0">
            <a:spAutoFit/>
          </a:bodyPr>
          <a:lstStyle/>
          <a:p>
            <a:pPr algn="r"/>
            <a:r>
              <a:rPr lang="nb-NO" sz="2200" dirty="0">
                <a:solidFill>
                  <a:schemeClr val="tx2"/>
                </a:solidFill>
                <a:latin typeface="Calibri" panose="020F0502020204030204" pitchFamily="34" charset="0"/>
                <a:cs typeface="Calibri" panose="020F0502020204030204" pitchFamily="34" charset="0"/>
              </a:rPr>
              <a:t>Permitteringsgrad:</a:t>
            </a:r>
          </a:p>
        </p:txBody>
      </p:sp>
      <p:cxnSp>
        <p:nvCxnSpPr>
          <p:cNvPr id="13" name="Kobling: buet 12">
            <a:extLst>
              <a:ext uri="{FF2B5EF4-FFF2-40B4-BE49-F238E27FC236}">
                <a16:creationId xmlns:a16="http://schemas.microsoft.com/office/drawing/2014/main" id="{DE8CD56F-1E08-4AFB-927B-D60C8D8A140F}"/>
              </a:ext>
            </a:extLst>
          </p:cNvPr>
          <p:cNvCxnSpPr>
            <a:cxnSpLocks/>
            <a:stCxn id="9" idx="2"/>
            <a:endCxn id="14" idx="0"/>
          </p:cNvCxnSpPr>
          <p:nvPr/>
        </p:nvCxnSpPr>
        <p:spPr>
          <a:xfrm rot="16200000" flipH="1">
            <a:off x="3128777" y="4557474"/>
            <a:ext cx="1355427" cy="225263"/>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TekstSylinder 13">
            <a:extLst>
              <a:ext uri="{FF2B5EF4-FFF2-40B4-BE49-F238E27FC236}">
                <a16:creationId xmlns:a16="http://schemas.microsoft.com/office/drawing/2014/main" id="{C503B063-3472-49EE-9F3B-032E35DA0FA9}"/>
              </a:ext>
            </a:extLst>
          </p:cNvPr>
          <p:cNvSpPr txBox="1"/>
          <p:nvPr/>
        </p:nvSpPr>
        <p:spPr>
          <a:xfrm>
            <a:off x="2763698" y="5347817"/>
            <a:ext cx="2310847" cy="523220"/>
          </a:xfrm>
          <a:prstGeom prst="rect">
            <a:avLst/>
          </a:prstGeom>
          <a:solidFill>
            <a:schemeClr val="bg1"/>
          </a:solidFill>
        </p:spPr>
        <p:txBody>
          <a:bodyPr wrap="square" rtlCol="0">
            <a:spAutoFit/>
          </a:bodyPr>
          <a:lstStyle/>
          <a:p>
            <a:pPr algn="ctr"/>
            <a:r>
              <a:rPr lang="nb-NO" sz="2800" i="1" dirty="0">
                <a:solidFill>
                  <a:schemeClr val="tx2"/>
                </a:solidFill>
                <a:latin typeface="Calibri" panose="020F0502020204030204" pitchFamily="34" charset="0"/>
                <a:cs typeface="Calibri" panose="020F0502020204030204" pitchFamily="34" charset="0"/>
              </a:rPr>
              <a:t>0,5</a:t>
            </a:r>
          </a:p>
        </p:txBody>
      </p:sp>
      <p:cxnSp>
        <p:nvCxnSpPr>
          <p:cNvPr id="16" name="Kobling: buet 15">
            <a:extLst>
              <a:ext uri="{FF2B5EF4-FFF2-40B4-BE49-F238E27FC236}">
                <a16:creationId xmlns:a16="http://schemas.microsoft.com/office/drawing/2014/main" id="{4AE32E45-467D-488F-8994-1E3D7A872D0C}"/>
              </a:ext>
            </a:extLst>
          </p:cNvPr>
          <p:cNvCxnSpPr>
            <a:cxnSpLocks/>
            <a:stCxn id="11" idx="2"/>
            <a:endCxn id="17" idx="0"/>
          </p:cNvCxnSpPr>
          <p:nvPr/>
        </p:nvCxnSpPr>
        <p:spPr>
          <a:xfrm rot="5400000">
            <a:off x="6983579" y="3941042"/>
            <a:ext cx="1342447" cy="1445142"/>
          </a:xfrm>
          <a:prstGeom prst="curvedConnector3">
            <a:avLst>
              <a:gd name="adj1" fmla="val 50000"/>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2745C5EB-9E44-474F-A2BF-3B031DAF978B}"/>
              </a:ext>
            </a:extLst>
          </p:cNvPr>
          <p:cNvSpPr txBox="1"/>
          <p:nvPr/>
        </p:nvSpPr>
        <p:spPr>
          <a:xfrm>
            <a:off x="5583696" y="5334837"/>
            <a:ext cx="2697064" cy="523220"/>
          </a:xfrm>
          <a:prstGeom prst="rect">
            <a:avLst/>
          </a:prstGeom>
          <a:solidFill>
            <a:schemeClr val="bg1"/>
          </a:solidFill>
        </p:spPr>
        <p:txBody>
          <a:bodyPr wrap="square" rtlCol="0">
            <a:spAutoFit/>
          </a:bodyPr>
          <a:lstStyle/>
          <a:p>
            <a:pPr algn="ctr"/>
            <a:r>
              <a:rPr lang="nb-NO" sz="2800" i="1" dirty="0">
                <a:solidFill>
                  <a:schemeClr val="tx2"/>
                </a:solidFill>
                <a:latin typeface="Calibri" panose="020F0502020204030204" pitchFamily="34" charset="0"/>
                <a:cs typeface="Calibri" panose="020F0502020204030204" pitchFamily="34" charset="0"/>
              </a:rPr>
              <a:t>0,8</a:t>
            </a:r>
          </a:p>
        </p:txBody>
      </p:sp>
      <p:sp>
        <p:nvSpPr>
          <p:cNvPr id="24" name="TekstSylinder 23">
            <a:extLst>
              <a:ext uri="{FF2B5EF4-FFF2-40B4-BE49-F238E27FC236}">
                <a16:creationId xmlns:a16="http://schemas.microsoft.com/office/drawing/2014/main" id="{7928C611-1D14-4E74-9B16-F28FD4188B0B}"/>
              </a:ext>
            </a:extLst>
          </p:cNvPr>
          <p:cNvSpPr txBox="1"/>
          <p:nvPr/>
        </p:nvSpPr>
        <p:spPr>
          <a:xfrm>
            <a:off x="8599483" y="5347817"/>
            <a:ext cx="1732782" cy="523220"/>
          </a:xfrm>
          <a:prstGeom prst="rect">
            <a:avLst/>
          </a:prstGeom>
          <a:solidFill>
            <a:schemeClr val="bg1"/>
          </a:solidFill>
        </p:spPr>
        <p:txBody>
          <a:bodyPr wrap="square" rtlCol="0">
            <a:spAutoFit/>
          </a:bodyPr>
          <a:lstStyle/>
          <a:p>
            <a:pPr algn="ctr"/>
            <a:r>
              <a:rPr lang="nb-NO" sz="2800" b="1" i="1" u="sng" dirty="0">
                <a:solidFill>
                  <a:schemeClr val="tx2"/>
                </a:solidFill>
                <a:latin typeface="Calibri" panose="020F0502020204030204" pitchFamily="34" charset="0"/>
                <a:cs typeface="Calibri" panose="020F0502020204030204" pitchFamily="34" charset="0"/>
              </a:rPr>
              <a:t>4 000 kr</a:t>
            </a:r>
          </a:p>
        </p:txBody>
      </p:sp>
    </p:spTree>
    <p:extLst>
      <p:ext uri="{BB962C8B-B14F-4D97-AF65-F5344CB8AC3E}">
        <p14:creationId xmlns:p14="http://schemas.microsoft.com/office/powerpoint/2010/main" val="302384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animBg="1"/>
      <p:bldP spid="10" grpId="0"/>
      <p:bldP spid="11" grpId="0" animBg="1"/>
      <p:bldP spid="12" grpId="0"/>
      <p:bldP spid="14" grpId="0" animBg="1"/>
      <p:bldP spid="17"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e 17" descr="Et bilde som inneholder elektronikk, skjerm, datamaskin&#10;&#10;Automatisk generert beskrivelse">
            <a:extLst>
              <a:ext uri="{FF2B5EF4-FFF2-40B4-BE49-F238E27FC236}">
                <a16:creationId xmlns:a16="http://schemas.microsoft.com/office/drawing/2014/main" id="{1338DC3B-3EB4-42FE-B077-29E6A7881588}"/>
              </a:ext>
            </a:extLst>
          </p:cNvPr>
          <p:cNvPicPr>
            <a:picLocks noChangeAspect="1"/>
          </p:cNvPicPr>
          <p:nvPr/>
        </p:nvPicPr>
        <p:blipFill>
          <a:blip r:embed="rId3"/>
          <a:stretch>
            <a:fillRect/>
          </a:stretch>
        </p:blipFill>
        <p:spPr>
          <a:xfrm>
            <a:off x="4332685" y="0"/>
            <a:ext cx="8676042" cy="8676042"/>
          </a:xfrm>
          <a:prstGeom prst="rect">
            <a:avLst/>
          </a:prstGeom>
          <a:noFill/>
        </p:spPr>
      </p:pic>
      <p:sp>
        <p:nvSpPr>
          <p:cNvPr id="7" name="Plassholder for tekst 6">
            <a:extLst>
              <a:ext uri="{FF2B5EF4-FFF2-40B4-BE49-F238E27FC236}">
                <a16:creationId xmlns:a16="http://schemas.microsoft.com/office/drawing/2014/main" id="{B585577D-1574-4351-841D-9FA91DB1C688}"/>
              </a:ext>
            </a:extLst>
          </p:cNvPr>
          <p:cNvSpPr>
            <a:spLocks noGrp="1"/>
          </p:cNvSpPr>
          <p:nvPr>
            <p:ph type="body" sz="quarter" idx="15"/>
          </p:nvPr>
        </p:nvSpPr>
        <p:spPr>
          <a:xfrm>
            <a:off x="596977" y="471696"/>
            <a:ext cx="4035983" cy="2039400"/>
          </a:xfrm>
        </p:spPr>
        <p:txBody>
          <a:bodyPr>
            <a:normAutofit/>
          </a:bodyPr>
          <a:lstStyle/>
          <a:p>
            <a:r>
              <a:rPr lang="nb-NO" sz="2400" dirty="0">
                <a:solidFill>
                  <a:schemeClr val="tx2"/>
                </a:solidFill>
              </a:rPr>
              <a:t>Last ned Excel-kalkulator fra www.regnskapnorge.no</a:t>
            </a:r>
          </a:p>
        </p:txBody>
      </p:sp>
      <p:sp>
        <p:nvSpPr>
          <p:cNvPr id="4" name="Plassholder for dato 3"/>
          <p:cNvSpPr>
            <a:spLocks noGrp="1"/>
          </p:cNvSpPr>
          <p:nvPr>
            <p:ph type="dt" sz="half" idx="16"/>
          </p:nvPr>
        </p:nvSpPr>
        <p:spPr>
          <a:xfrm>
            <a:off x="3207351" y="9128016"/>
            <a:ext cx="921210" cy="153888"/>
          </a:xfrm>
        </p:spPr>
        <p:txBody>
          <a:bodyPr anchor="ctr">
            <a:normAutofit/>
          </a:bodyPr>
          <a:lstStyle/>
          <a:p>
            <a:pPr>
              <a:spcAft>
                <a:spcPts val="600"/>
              </a:spcAft>
            </a:pPr>
            <a:fld id="{8DC3388D-E83A-4A7E-8B28-019227B82EAD}" type="datetime5">
              <a:rPr lang="nb-NO" smtClean="0"/>
              <a:pPr>
                <a:spcAft>
                  <a:spcPts val="600"/>
                </a:spcAft>
              </a:pPr>
              <a:t>8. sep. 2020</a:t>
            </a:fld>
            <a:endParaRPr lang="nb-NO"/>
          </a:p>
        </p:txBody>
      </p:sp>
      <p:sp>
        <p:nvSpPr>
          <p:cNvPr id="6" name="Plassholder for lysbildenummer 5"/>
          <p:cNvSpPr>
            <a:spLocks noGrp="1"/>
          </p:cNvSpPr>
          <p:nvPr>
            <p:ph type="sldNum" sz="quarter" idx="18"/>
          </p:nvPr>
        </p:nvSpPr>
        <p:spPr>
          <a:xfrm>
            <a:off x="2842706" y="9128016"/>
            <a:ext cx="364646" cy="153888"/>
          </a:xfrm>
        </p:spPr>
        <p:txBody>
          <a:bodyPr anchor="ctr">
            <a:normAutofit/>
          </a:bodyPr>
          <a:lstStyle/>
          <a:p>
            <a:pPr>
              <a:spcAft>
                <a:spcPts val="600"/>
              </a:spcAft>
            </a:pPr>
            <a:r>
              <a:rPr lang="nb-NO"/>
              <a:t>s. </a:t>
            </a:r>
            <a:fld id="{5F8FD6B4-58B5-43C5-B039-597B97180BAF}" type="slidenum">
              <a:rPr lang="nb-NO" smtClean="0"/>
              <a:pPr>
                <a:spcAft>
                  <a:spcPts val="600"/>
                </a:spcAft>
              </a:pPr>
              <a:t>37</a:t>
            </a:fld>
            <a:endParaRPr lang="nb-NO"/>
          </a:p>
        </p:txBody>
      </p:sp>
      <p:sp>
        <p:nvSpPr>
          <p:cNvPr id="23" name="Text Placeholder 5">
            <a:extLst>
              <a:ext uri="{FF2B5EF4-FFF2-40B4-BE49-F238E27FC236}">
                <a16:creationId xmlns:a16="http://schemas.microsoft.com/office/drawing/2014/main" id="{E4FFA595-3BD5-4635-82FB-A6977B65E99B}"/>
              </a:ext>
            </a:extLst>
          </p:cNvPr>
          <p:cNvSpPr>
            <a:spLocks noGrp="1"/>
          </p:cNvSpPr>
          <p:nvPr>
            <p:ph type="body" sz="quarter" idx="19"/>
          </p:nvPr>
        </p:nvSpPr>
        <p:spPr>
          <a:xfrm>
            <a:off x="4128561" y="9128015"/>
            <a:ext cx="7676750" cy="153888"/>
          </a:xfrm>
        </p:spPr>
        <p:txBody>
          <a:bodyPr/>
          <a:lstStyle/>
          <a:p>
            <a:endParaRPr lang="en-US"/>
          </a:p>
        </p:txBody>
      </p:sp>
    </p:spTree>
    <p:extLst>
      <p:ext uri="{BB962C8B-B14F-4D97-AF65-F5344CB8AC3E}">
        <p14:creationId xmlns:p14="http://schemas.microsoft.com/office/powerpoint/2010/main" val="3681018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354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AC51934-539D-4E9A-A102-1986EBDCCA35}"/>
              </a:ext>
            </a:extLst>
          </p:cNvPr>
          <p:cNvSpPr/>
          <p:nvPr/>
        </p:nvSpPr>
        <p:spPr>
          <a:xfrm>
            <a:off x="-114300" y="0"/>
            <a:ext cx="17716500" cy="86348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9900" b="1" i="1" dirty="0">
              <a:solidFill>
                <a:srgbClr val="FF0000"/>
              </a:solidFill>
            </a:endParaRPr>
          </a:p>
          <a:p>
            <a:pPr algn="ctr"/>
            <a:endParaRPr lang="nb-NO" dirty="0"/>
          </a:p>
        </p:txBody>
      </p:sp>
      <p:sp>
        <p:nvSpPr>
          <p:cNvPr id="5" name="Plassholder for dato 4"/>
          <p:cNvSpPr>
            <a:spLocks noGrp="1"/>
          </p:cNvSpPr>
          <p:nvPr>
            <p:ph type="dt" sz="half" idx="15"/>
          </p:nvPr>
        </p:nvSpPr>
        <p:spPr/>
        <p:txBody>
          <a:bodyPr/>
          <a:lstStyle/>
          <a:p>
            <a:fld id="{C8717E28-D0F1-40A3-B703-E3307C3887B3}" type="datetime5">
              <a:rPr lang="nb-NO" smtClean="0"/>
              <a:t>8. sep. 2020</a:t>
            </a:fld>
            <a:endParaRPr lang="nb-NO" dirty="0"/>
          </a:p>
        </p:txBody>
      </p:sp>
      <p:sp>
        <p:nvSpPr>
          <p:cNvPr id="7" name="Plassholder for lysbildenummer 6"/>
          <p:cNvSpPr>
            <a:spLocks noGrp="1"/>
          </p:cNvSpPr>
          <p:nvPr>
            <p:ph type="sldNum" sz="quarter" idx="17"/>
          </p:nvPr>
        </p:nvSpPr>
        <p:spPr/>
        <p:txBody>
          <a:bodyPr/>
          <a:lstStyle/>
          <a:p>
            <a:r>
              <a:rPr lang="nb-NO"/>
              <a:t>s. </a:t>
            </a:r>
            <a:fld id="{5F8FD6B4-58B5-43C5-B039-597B97180BAF}" type="slidenum">
              <a:rPr lang="nb-NO" smtClean="0"/>
              <a:pPr/>
              <a:t>4</a:t>
            </a:fld>
            <a:endParaRPr lang="nb-NO" dirty="0"/>
          </a:p>
        </p:txBody>
      </p:sp>
      <p:sp>
        <p:nvSpPr>
          <p:cNvPr id="4" name="Plassholder for tekst 3"/>
          <p:cNvSpPr>
            <a:spLocks noGrp="1"/>
          </p:cNvSpPr>
          <p:nvPr>
            <p:ph type="body" sz="quarter" idx="18"/>
          </p:nvPr>
        </p:nvSpPr>
        <p:spPr/>
        <p:txBody>
          <a:bodyPr/>
          <a:lstStyle/>
          <a:p>
            <a:endParaRPr lang="en-GB"/>
          </a:p>
        </p:txBody>
      </p:sp>
      <p:sp>
        <p:nvSpPr>
          <p:cNvPr id="8" name="TekstSylinder 7">
            <a:extLst>
              <a:ext uri="{FF2B5EF4-FFF2-40B4-BE49-F238E27FC236}">
                <a16:creationId xmlns:a16="http://schemas.microsoft.com/office/drawing/2014/main" id="{CE31C149-662E-4EC9-8604-1EA2FCD4DE93}"/>
              </a:ext>
            </a:extLst>
          </p:cNvPr>
          <p:cNvSpPr txBox="1"/>
          <p:nvPr/>
        </p:nvSpPr>
        <p:spPr>
          <a:xfrm>
            <a:off x="5758868" y="1495225"/>
            <a:ext cx="1298864" cy="6447919"/>
          </a:xfrm>
          <a:prstGeom prst="rect">
            <a:avLst/>
          </a:prstGeom>
          <a:noFill/>
        </p:spPr>
        <p:txBody>
          <a:bodyPr wrap="square" rtlCol="0">
            <a:spAutoFit/>
          </a:bodyPr>
          <a:lstStyle/>
          <a:p>
            <a:r>
              <a:rPr lang="nb-NO" sz="41300" b="1" i="1" dirty="0">
                <a:solidFill>
                  <a:srgbClr val="FF0000"/>
                </a:solidFill>
              </a:rPr>
              <a:t>1</a:t>
            </a:r>
          </a:p>
        </p:txBody>
      </p:sp>
      <p:sp>
        <p:nvSpPr>
          <p:cNvPr id="13" name="TekstSylinder 12">
            <a:extLst>
              <a:ext uri="{FF2B5EF4-FFF2-40B4-BE49-F238E27FC236}">
                <a16:creationId xmlns:a16="http://schemas.microsoft.com/office/drawing/2014/main" id="{2BBB5FF3-2E15-4FB5-BAD3-5623CE39AEA6}"/>
              </a:ext>
            </a:extLst>
          </p:cNvPr>
          <p:cNvSpPr txBox="1"/>
          <p:nvPr/>
        </p:nvSpPr>
        <p:spPr>
          <a:xfrm>
            <a:off x="7966939" y="5318008"/>
            <a:ext cx="3785011" cy="1446550"/>
          </a:xfrm>
          <a:prstGeom prst="rect">
            <a:avLst/>
          </a:prstGeom>
          <a:noFill/>
        </p:spPr>
        <p:txBody>
          <a:bodyPr wrap="square" rtlCol="0">
            <a:spAutoFit/>
          </a:bodyPr>
          <a:lstStyle/>
          <a:p>
            <a:pPr algn="ctr"/>
            <a:r>
              <a:rPr lang="nb-NO" sz="4400" i="1" dirty="0">
                <a:solidFill>
                  <a:schemeClr val="tx2"/>
                </a:solidFill>
              </a:rPr>
              <a:t>Krav til</a:t>
            </a:r>
          </a:p>
          <a:p>
            <a:pPr algn="ctr"/>
            <a:r>
              <a:rPr lang="nb-NO" sz="4400" i="1" dirty="0">
                <a:solidFill>
                  <a:schemeClr val="tx2"/>
                </a:solidFill>
              </a:rPr>
              <a:t>arbeidsgiver</a:t>
            </a:r>
          </a:p>
        </p:txBody>
      </p:sp>
    </p:spTree>
    <p:extLst>
      <p:ext uri="{BB962C8B-B14F-4D97-AF65-F5344CB8AC3E}">
        <p14:creationId xmlns:p14="http://schemas.microsoft.com/office/powerpoint/2010/main" val="142945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922469" y="2789767"/>
            <a:ext cx="11654851" cy="5876919"/>
          </a:xfrm>
        </p:spPr>
        <p:txBody>
          <a:bodyPr/>
          <a:lstStyle/>
          <a:p>
            <a:pPr marL="0" indent="0">
              <a:buNone/>
            </a:pPr>
            <a:r>
              <a:rPr lang="nb-NO" i="1" u="sng" dirty="0"/>
              <a:t>Må ha ansatte som er permittert (helt eller delvis) per 28. mai</a:t>
            </a:r>
          </a:p>
          <a:p>
            <a:endParaRPr lang="nb-NO" dirty="0"/>
          </a:p>
          <a:p>
            <a:endParaRPr lang="nb-NO" dirty="0"/>
          </a:p>
        </p:txBody>
      </p:sp>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5</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a:t>Krav </a:t>
            </a:r>
            <a:r>
              <a:rPr lang="en-GB" dirty="0" err="1"/>
              <a:t>til</a:t>
            </a:r>
            <a:r>
              <a:rPr lang="en-GB" dirty="0"/>
              <a:t> </a:t>
            </a:r>
            <a:r>
              <a:rPr lang="en-GB" dirty="0" err="1"/>
              <a:t>arbeidsgiver</a:t>
            </a:r>
            <a:r>
              <a:rPr lang="en-GB" dirty="0"/>
              <a:t> </a:t>
            </a:r>
          </a:p>
        </p:txBody>
      </p:sp>
      <p:sp>
        <p:nvSpPr>
          <p:cNvPr id="9" name="Rektangel 8">
            <a:extLst>
              <a:ext uri="{FF2B5EF4-FFF2-40B4-BE49-F238E27FC236}">
                <a16:creationId xmlns:a16="http://schemas.microsoft.com/office/drawing/2014/main" id="{4EA04F40-266C-401B-891D-AFFAA39AB3DD}"/>
              </a:ext>
            </a:extLst>
          </p:cNvPr>
          <p:cNvSpPr/>
          <p:nvPr/>
        </p:nvSpPr>
        <p:spPr>
          <a:xfrm>
            <a:off x="964031" y="4511387"/>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CF6E0752-1702-4D15-B363-D2181F1622D9}"/>
              </a:ext>
            </a:extLst>
          </p:cNvPr>
          <p:cNvSpPr/>
          <p:nvPr/>
        </p:nvSpPr>
        <p:spPr>
          <a:xfrm>
            <a:off x="2420137"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8BCEEE7B-A6C8-4826-852C-B02AEEF441B7}"/>
              </a:ext>
            </a:extLst>
          </p:cNvPr>
          <p:cNvSpPr/>
          <p:nvPr/>
        </p:nvSpPr>
        <p:spPr>
          <a:xfrm>
            <a:off x="3873958"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EDED7D08-7281-4EAB-8FE2-8007ED0173C0}"/>
              </a:ext>
            </a:extLst>
          </p:cNvPr>
          <p:cNvSpPr txBox="1"/>
          <p:nvPr/>
        </p:nvSpPr>
        <p:spPr>
          <a:xfrm>
            <a:off x="1144768" y="4617627"/>
            <a:ext cx="1032864" cy="338554"/>
          </a:xfrm>
          <a:prstGeom prst="rect">
            <a:avLst/>
          </a:prstGeom>
          <a:noFill/>
        </p:spPr>
        <p:txBody>
          <a:bodyPr wrap="square" rtlCol="0">
            <a:spAutoFit/>
          </a:bodyPr>
          <a:lstStyle/>
          <a:p>
            <a:pPr algn="ctr"/>
            <a:r>
              <a:rPr lang="nb-NO" sz="1600" dirty="0">
                <a:solidFill>
                  <a:schemeClr val="bg1"/>
                </a:solidFill>
              </a:rPr>
              <a:t>Mars</a:t>
            </a:r>
          </a:p>
        </p:txBody>
      </p:sp>
      <p:sp>
        <p:nvSpPr>
          <p:cNvPr id="18" name="TekstSylinder 17">
            <a:extLst>
              <a:ext uri="{FF2B5EF4-FFF2-40B4-BE49-F238E27FC236}">
                <a16:creationId xmlns:a16="http://schemas.microsoft.com/office/drawing/2014/main" id="{E23050C5-6249-4DC1-B376-869825003D41}"/>
              </a:ext>
            </a:extLst>
          </p:cNvPr>
          <p:cNvSpPr txBox="1"/>
          <p:nvPr/>
        </p:nvSpPr>
        <p:spPr>
          <a:xfrm>
            <a:off x="2599731" y="4617627"/>
            <a:ext cx="1032864" cy="338554"/>
          </a:xfrm>
          <a:prstGeom prst="rect">
            <a:avLst/>
          </a:prstGeom>
          <a:noFill/>
        </p:spPr>
        <p:txBody>
          <a:bodyPr wrap="square" rtlCol="0">
            <a:spAutoFit/>
          </a:bodyPr>
          <a:lstStyle/>
          <a:p>
            <a:pPr algn="ctr"/>
            <a:r>
              <a:rPr lang="nb-NO" sz="1600" dirty="0">
                <a:solidFill>
                  <a:schemeClr val="bg1"/>
                </a:solidFill>
              </a:rPr>
              <a:t>April</a:t>
            </a:r>
          </a:p>
        </p:txBody>
      </p:sp>
      <p:sp>
        <p:nvSpPr>
          <p:cNvPr id="19" name="TekstSylinder 18">
            <a:extLst>
              <a:ext uri="{FF2B5EF4-FFF2-40B4-BE49-F238E27FC236}">
                <a16:creationId xmlns:a16="http://schemas.microsoft.com/office/drawing/2014/main" id="{2605E128-2C45-424B-840D-3F61B8307C7D}"/>
              </a:ext>
            </a:extLst>
          </p:cNvPr>
          <p:cNvSpPr txBox="1"/>
          <p:nvPr/>
        </p:nvSpPr>
        <p:spPr>
          <a:xfrm>
            <a:off x="4054694" y="4617627"/>
            <a:ext cx="1032864" cy="338554"/>
          </a:xfrm>
          <a:prstGeom prst="rect">
            <a:avLst/>
          </a:prstGeom>
          <a:noFill/>
        </p:spPr>
        <p:txBody>
          <a:bodyPr wrap="square" rtlCol="0">
            <a:spAutoFit/>
          </a:bodyPr>
          <a:lstStyle/>
          <a:p>
            <a:pPr algn="ctr"/>
            <a:r>
              <a:rPr lang="nb-NO" sz="1600" dirty="0">
                <a:solidFill>
                  <a:schemeClr val="bg1"/>
                </a:solidFill>
              </a:rPr>
              <a:t>Mai</a:t>
            </a:r>
          </a:p>
        </p:txBody>
      </p:sp>
      <p:sp>
        <p:nvSpPr>
          <p:cNvPr id="20" name="TekstSylinder 19">
            <a:extLst>
              <a:ext uri="{FF2B5EF4-FFF2-40B4-BE49-F238E27FC236}">
                <a16:creationId xmlns:a16="http://schemas.microsoft.com/office/drawing/2014/main" id="{0AE1AD58-4082-4B14-B766-81BE117D78C1}"/>
              </a:ext>
            </a:extLst>
          </p:cNvPr>
          <p:cNvSpPr txBox="1"/>
          <p:nvPr/>
        </p:nvSpPr>
        <p:spPr>
          <a:xfrm>
            <a:off x="5509657" y="4617627"/>
            <a:ext cx="1032864" cy="338554"/>
          </a:xfrm>
          <a:prstGeom prst="rect">
            <a:avLst/>
          </a:prstGeom>
          <a:noFill/>
        </p:spPr>
        <p:txBody>
          <a:bodyPr wrap="square" rtlCol="0">
            <a:spAutoFit/>
          </a:bodyPr>
          <a:lstStyle/>
          <a:p>
            <a:pPr algn="ctr"/>
            <a:r>
              <a:rPr lang="nb-NO" sz="1600" dirty="0">
                <a:solidFill>
                  <a:schemeClr val="bg1"/>
                </a:solidFill>
              </a:rPr>
              <a:t>Juni</a:t>
            </a:r>
          </a:p>
        </p:txBody>
      </p:sp>
      <p:sp>
        <p:nvSpPr>
          <p:cNvPr id="25" name="Rektangel 24">
            <a:extLst>
              <a:ext uri="{FF2B5EF4-FFF2-40B4-BE49-F238E27FC236}">
                <a16:creationId xmlns:a16="http://schemas.microsoft.com/office/drawing/2014/main" id="{78C1A57C-E352-445F-8D99-B3A0FC5B2BB2}"/>
              </a:ext>
            </a:extLst>
          </p:cNvPr>
          <p:cNvSpPr/>
          <p:nvPr/>
        </p:nvSpPr>
        <p:spPr>
          <a:xfrm>
            <a:off x="964031"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6" name="Rektangel 25">
            <a:extLst>
              <a:ext uri="{FF2B5EF4-FFF2-40B4-BE49-F238E27FC236}">
                <a16:creationId xmlns:a16="http://schemas.microsoft.com/office/drawing/2014/main" id="{DFE555F3-4F65-4BF4-B396-6B0B9F075395}"/>
              </a:ext>
            </a:extLst>
          </p:cNvPr>
          <p:cNvSpPr/>
          <p:nvPr/>
        </p:nvSpPr>
        <p:spPr>
          <a:xfrm>
            <a:off x="2418994"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7" name="Rektangel 26">
            <a:extLst>
              <a:ext uri="{FF2B5EF4-FFF2-40B4-BE49-F238E27FC236}">
                <a16:creationId xmlns:a16="http://schemas.microsoft.com/office/drawing/2014/main" id="{C308F07B-4324-4E1B-80F4-D18FB1AA8E5C}"/>
              </a:ext>
            </a:extLst>
          </p:cNvPr>
          <p:cNvSpPr/>
          <p:nvPr/>
        </p:nvSpPr>
        <p:spPr>
          <a:xfrm>
            <a:off x="3873958"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3" name="Rektangel 32">
            <a:extLst>
              <a:ext uri="{FF2B5EF4-FFF2-40B4-BE49-F238E27FC236}">
                <a16:creationId xmlns:a16="http://schemas.microsoft.com/office/drawing/2014/main" id="{39EA4DBB-9DBA-46C1-9B6F-453615B4131F}"/>
              </a:ext>
            </a:extLst>
          </p:cNvPr>
          <p:cNvSpPr/>
          <p:nvPr/>
        </p:nvSpPr>
        <p:spPr>
          <a:xfrm>
            <a:off x="964028"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4" name="Rektangel 33">
            <a:extLst>
              <a:ext uri="{FF2B5EF4-FFF2-40B4-BE49-F238E27FC236}">
                <a16:creationId xmlns:a16="http://schemas.microsoft.com/office/drawing/2014/main" id="{10BAD4FC-4F6B-4ED4-AB31-0217825129C9}"/>
              </a:ext>
            </a:extLst>
          </p:cNvPr>
          <p:cNvSpPr/>
          <p:nvPr/>
        </p:nvSpPr>
        <p:spPr>
          <a:xfrm>
            <a:off x="2420134"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5" name="Rektangel 34">
            <a:extLst>
              <a:ext uri="{FF2B5EF4-FFF2-40B4-BE49-F238E27FC236}">
                <a16:creationId xmlns:a16="http://schemas.microsoft.com/office/drawing/2014/main" id="{3A8AF506-8356-4B76-859D-BE87EEE9A929}"/>
              </a:ext>
            </a:extLst>
          </p:cNvPr>
          <p:cNvSpPr/>
          <p:nvPr/>
        </p:nvSpPr>
        <p:spPr>
          <a:xfrm>
            <a:off x="3878839"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3" name="TekstSylinder 42">
            <a:extLst>
              <a:ext uri="{FF2B5EF4-FFF2-40B4-BE49-F238E27FC236}">
                <a16:creationId xmlns:a16="http://schemas.microsoft.com/office/drawing/2014/main" id="{EAD50ACD-5301-49CD-ABBC-1B983EE37F50}"/>
              </a:ext>
            </a:extLst>
          </p:cNvPr>
          <p:cNvSpPr txBox="1"/>
          <p:nvPr/>
        </p:nvSpPr>
        <p:spPr>
          <a:xfrm>
            <a:off x="1093458" y="5152276"/>
            <a:ext cx="1134340" cy="1107996"/>
          </a:xfrm>
          <a:prstGeom prst="rect">
            <a:avLst/>
          </a:prstGeom>
          <a:noFill/>
        </p:spPr>
        <p:txBody>
          <a:bodyPr wrap="square" rtlCol="0">
            <a:spAutoFit/>
          </a:bodyPr>
          <a:lstStyle/>
          <a:p>
            <a:pPr algn="ctr"/>
            <a:r>
              <a:rPr lang="nb-NO" sz="6600" b="1" dirty="0">
                <a:solidFill>
                  <a:schemeClr val="tx2"/>
                </a:solidFill>
              </a:rPr>
              <a:t>13</a:t>
            </a:r>
          </a:p>
        </p:txBody>
      </p:sp>
      <p:sp>
        <p:nvSpPr>
          <p:cNvPr id="44" name="TekstSylinder 43">
            <a:extLst>
              <a:ext uri="{FF2B5EF4-FFF2-40B4-BE49-F238E27FC236}">
                <a16:creationId xmlns:a16="http://schemas.microsoft.com/office/drawing/2014/main" id="{4F9DB864-CEB0-4BB3-9FF4-51AD0727239B}"/>
              </a:ext>
            </a:extLst>
          </p:cNvPr>
          <p:cNvSpPr txBox="1"/>
          <p:nvPr/>
        </p:nvSpPr>
        <p:spPr>
          <a:xfrm>
            <a:off x="3931003" y="5152276"/>
            <a:ext cx="1280251" cy="1107996"/>
          </a:xfrm>
          <a:prstGeom prst="rect">
            <a:avLst/>
          </a:prstGeom>
          <a:noFill/>
        </p:spPr>
        <p:txBody>
          <a:bodyPr wrap="square" rtlCol="0">
            <a:spAutoFit/>
          </a:bodyPr>
          <a:lstStyle/>
          <a:p>
            <a:pPr algn="ctr"/>
            <a:r>
              <a:rPr lang="nb-NO" sz="6600" b="1" dirty="0">
                <a:solidFill>
                  <a:schemeClr val="tx2"/>
                </a:solidFill>
              </a:rPr>
              <a:t>28</a:t>
            </a:r>
          </a:p>
        </p:txBody>
      </p:sp>
      <p:cxnSp>
        <p:nvCxnSpPr>
          <p:cNvPr id="46" name="Rett linje 45">
            <a:extLst>
              <a:ext uri="{FF2B5EF4-FFF2-40B4-BE49-F238E27FC236}">
                <a16:creationId xmlns:a16="http://schemas.microsoft.com/office/drawing/2014/main" id="{79755098-C32A-4AB4-BE86-E8D38791286B}"/>
              </a:ext>
            </a:extLst>
          </p:cNvPr>
          <p:cNvCxnSpPr>
            <a:cxnSpLocks/>
            <a:stCxn id="33" idx="2"/>
          </p:cNvCxnSpPr>
          <p:nvPr/>
        </p:nvCxnSpPr>
        <p:spPr>
          <a:xfrm>
            <a:off x="1660628" y="6294409"/>
            <a:ext cx="0" cy="627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Rektangel 47">
            <a:extLst>
              <a:ext uri="{FF2B5EF4-FFF2-40B4-BE49-F238E27FC236}">
                <a16:creationId xmlns:a16="http://schemas.microsoft.com/office/drawing/2014/main" id="{0B6980EE-ED85-4A4B-9EC7-E20D58A36EE1}"/>
              </a:ext>
            </a:extLst>
          </p:cNvPr>
          <p:cNvSpPr/>
          <p:nvPr/>
        </p:nvSpPr>
        <p:spPr>
          <a:xfrm>
            <a:off x="922465" y="6922077"/>
            <a:ext cx="2123356" cy="140667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9" name="TekstSylinder 48">
            <a:extLst>
              <a:ext uri="{FF2B5EF4-FFF2-40B4-BE49-F238E27FC236}">
                <a16:creationId xmlns:a16="http://schemas.microsoft.com/office/drawing/2014/main" id="{2F61EDCA-9611-4F18-8BBD-EC0BD7BCFC80}"/>
              </a:ext>
            </a:extLst>
          </p:cNvPr>
          <p:cNvSpPr txBox="1"/>
          <p:nvPr/>
        </p:nvSpPr>
        <p:spPr>
          <a:xfrm>
            <a:off x="1076476" y="7105672"/>
            <a:ext cx="1977880" cy="1015663"/>
          </a:xfrm>
          <a:prstGeom prst="rect">
            <a:avLst/>
          </a:prstGeom>
          <a:noFill/>
        </p:spPr>
        <p:txBody>
          <a:bodyPr wrap="square" rtlCol="0">
            <a:spAutoFit/>
          </a:bodyPr>
          <a:lstStyle/>
          <a:p>
            <a:r>
              <a:rPr lang="nb-NO" sz="2000" i="1" dirty="0">
                <a:solidFill>
                  <a:schemeClr val="tx2"/>
                </a:solidFill>
              </a:rPr>
              <a:t>Norge stenges på grunn av Covid-19</a:t>
            </a:r>
          </a:p>
        </p:txBody>
      </p:sp>
      <p:cxnSp>
        <p:nvCxnSpPr>
          <p:cNvPr id="50" name="Rett linje 49">
            <a:extLst>
              <a:ext uri="{FF2B5EF4-FFF2-40B4-BE49-F238E27FC236}">
                <a16:creationId xmlns:a16="http://schemas.microsoft.com/office/drawing/2014/main" id="{FC0B2794-FFD5-47C0-84FE-85DBA800E57D}"/>
              </a:ext>
            </a:extLst>
          </p:cNvPr>
          <p:cNvCxnSpPr>
            <a:cxnSpLocks/>
          </p:cNvCxnSpPr>
          <p:nvPr/>
        </p:nvCxnSpPr>
        <p:spPr>
          <a:xfrm>
            <a:off x="4519772" y="6277853"/>
            <a:ext cx="0" cy="62767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 name="Rektangel 50">
            <a:extLst>
              <a:ext uri="{FF2B5EF4-FFF2-40B4-BE49-F238E27FC236}">
                <a16:creationId xmlns:a16="http://schemas.microsoft.com/office/drawing/2014/main" id="{06BD73EB-9C6E-4D1B-BD72-F12A3BBA4466}"/>
              </a:ext>
            </a:extLst>
          </p:cNvPr>
          <p:cNvSpPr/>
          <p:nvPr/>
        </p:nvSpPr>
        <p:spPr>
          <a:xfrm>
            <a:off x="3781609" y="6905521"/>
            <a:ext cx="2123356" cy="140667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2" name="TekstSylinder 51">
            <a:extLst>
              <a:ext uri="{FF2B5EF4-FFF2-40B4-BE49-F238E27FC236}">
                <a16:creationId xmlns:a16="http://schemas.microsoft.com/office/drawing/2014/main" id="{B627DFEA-6DED-4006-9BA5-E81427E7EE7E}"/>
              </a:ext>
            </a:extLst>
          </p:cNvPr>
          <p:cNvSpPr txBox="1"/>
          <p:nvPr/>
        </p:nvSpPr>
        <p:spPr>
          <a:xfrm>
            <a:off x="3935620" y="7089113"/>
            <a:ext cx="1977880" cy="707886"/>
          </a:xfrm>
          <a:prstGeom prst="rect">
            <a:avLst/>
          </a:prstGeom>
          <a:noFill/>
        </p:spPr>
        <p:txBody>
          <a:bodyPr wrap="square" rtlCol="0">
            <a:spAutoFit/>
          </a:bodyPr>
          <a:lstStyle/>
          <a:p>
            <a:r>
              <a:rPr lang="nb-NO" sz="2000" i="1" dirty="0">
                <a:solidFill>
                  <a:schemeClr val="tx2"/>
                </a:solidFill>
              </a:rPr>
              <a:t>Fremdeles permittert</a:t>
            </a:r>
          </a:p>
        </p:txBody>
      </p:sp>
    </p:spTree>
    <p:extLst>
      <p:ext uri="{BB962C8B-B14F-4D97-AF65-F5344CB8AC3E}">
        <p14:creationId xmlns:p14="http://schemas.microsoft.com/office/powerpoint/2010/main" val="112642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animBg="1"/>
      <p:bldP spid="49" grpId="0"/>
      <p:bldP spid="51" grpId="0" animBg="1"/>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888179" y="2789767"/>
            <a:ext cx="11654851" cy="5876919"/>
          </a:xfrm>
        </p:spPr>
        <p:txBody>
          <a:bodyPr/>
          <a:lstStyle/>
          <a:p>
            <a:pPr marL="0" indent="0">
              <a:buNone/>
            </a:pPr>
            <a:r>
              <a:rPr lang="nb-NO" i="1" u="sng" dirty="0"/>
              <a:t>Må ha tatt tilbake ansatte som var permittert (per 28. mai) før juli og/eller august (ikke senere), i minimum samme stillingsprosent som før permitteringen fant sted</a:t>
            </a:r>
          </a:p>
          <a:p>
            <a:endParaRPr lang="nb-NO" dirty="0"/>
          </a:p>
          <a:p>
            <a:endParaRPr lang="nb-NO" dirty="0"/>
          </a:p>
        </p:txBody>
      </p:sp>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6</a:t>
            </a:fld>
            <a:endParaRPr lang="nb-NO" dirty="0"/>
          </a:p>
        </p:txBody>
      </p:sp>
      <p:sp>
        <p:nvSpPr>
          <p:cNvPr id="3" name="Plassholder for tekst 2"/>
          <p:cNvSpPr>
            <a:spLocks noGrp="1"/>
          </p:cNvSpPr>
          <p:nvPr>
            <p:ph type="body" sz="quarter" idx="14"/>
          </p:nvPr>
        </p:nvSpPr>
        <p:spPr/>
        <p:txBody>
          <a:bodyPr/>
          <a:lstStyle/>
          <a:p>
            <a:endParaRPr lang="en-GB" dirty="0"/>
          </a:p>
        </p:txBody>
      </p:sp>
      <p:sp>
        <p:nvSpPr>
          <p:cNvPr id="5" name="Plassholder for tekst 4"/>
          <p:cNvSpPr>
            <a:spLocks noGrp="1"/>
          </p:cNvSpPr>
          <p:nvPr>
            <p:ph type="body" sz="quarter" idx="15"/>
          </p:nvPr>
        </p:nvSpPr>
        <p:spPr/>
        <p:txBody>
          <a:bodyPr>
            <a:normAutofit/>
          </a:bodyPr>
          <a:lstStyle/>
          <a:p>
            <a:r>
              <a:rPr lang="en-GB" dirty="0"/>
              <a:t>Krav </a:t>
            </a:r>
            <a:r>
              <a:rPr lang="en-GB" dirty="0" err="1"/>
              <a:t>til</a:t>
            </a:r>
            <a:r>
              <a:rPr lang="en-GB" dirty="0"/>
              <a:t> </a:t>
            </a:r>
            <a:r>
              <a:rPr lang="en-GB" dirty="0" err="1"/>
              <a:t>arbeidsgiver</a:t>
            </a:r>
            <a:r>
              <a:rPr lang="en-GB" dirty="0"/>
              <a:t> </a:t>
            </a:r>
          </a:p>
        </p:txBody>
      </p:sp>
      <p:sp>
        <p:nvSpPr>
          <p:cNvPr id="9" name="Rektangel 8">
            <a:extLst>
              <a:ext uri="{FF2B5EF4-FFF2-40B4-BE49-F238E27FC236}">
                <a16:creationId xmlns:a16="http://schemas.microsoft.com/office/drawing/2014/main" id="{4EA04F40-266C-401B-891D-AFFAA39AB3DD}"/>
              </a:ext>
            </a:extLst>
          </p:cNvPr>
          <p:cNvSpPr/>
          <p:nvPr/>
        </p:nvSpPr>
        <p:spPr>
          <a:xfrm>
            <a:off x="929741" y="4511387"/>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a:extLst>
              <a:ext uri="{FF2B5EF4-FFF2-40B4-BE49-F238E27FC236}">
                <a16:creationId xmlns:a16="http://schemas.microsoft.com/office/drawing/2014/main" id="{CF6E0752-1702-4D15-B363-D2181F1622D9}"/>
              </a:ext>
            </a:extLst>
          </p:cNvPr>
          <p:cNvSpPr/>
          <p:nvPr/>
        </p:nvSpPr>
        <p:spPr>
          <a:xfrm>
            <a:off x="2385847"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Rektangel 10">
            <a:extLst>
              <a:ext uri="{FF2B5EF4-FFF2-40B4-BE49-F238E27FC236}">
                <a16:creationId xmlns:a16="http://schemas.microsoft.com/office/drawing/2014/main" id="{8BCEEE7B-A6C8-4826-852C-B02AEEF441B7}"/>
              </a:ext>
            </a:extLst>
          </p:cNvPr>
          <p:cNvSpPr/>
          <p:nvPr/>
        </p:nvSpPr>
        <p:spPr>
          <a:xfrm>
            <a:off x="3839668"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CFF5BCA4-AB8F-4109-AFA1-081F9E7CAB41}"/>
              </a:ext>
            </a:extLst>
          </p:cNvPr>
          <p:cNvSpPr/>
          <p:nvPr/>
        </p:nvSpPr>
        <p:spPr>
          <a:xfrm>
            <a:off x="5294631"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6F0EE663-399D-4065-A8B2-FE2E35BF5652}"/>
              </a:ext>
            </a:extLst>
          </p:cNvPr>
          <p:cNvSpPr/>
          <p:nvPr/>
        </p:nvSpPr>
        <p:spPr>
          <a:xfrm>
            <a:off x="6749594"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32CB6B0A-CEC1-48E1-87A3-3FC88305993B}"/>
              </a:ext>
            </a:extLst>
          </p:cNvPr>
          <p:cNvSpPr/>
          <p:nvPr/>
        </p:nvSpPr>
        <p:spPr>
          <a:xfrm>
            <a:off x="8204557" y="4514927"/>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EDED7D08-7281-4EAB-8FE2-8007ED0173C0}"/>
              </a:ext>
            </a:extLst>
          </p:cNvPr>
          <p:cNvSpPr txBox="1"/>
          <p:nvPr/>
        </p:nvSpPr>
        <p:spPr>
          <a:xfrm>
            <a:off x="1110478" y="4617627"/>
            <a:ext cx="1032864" cy="338554"/>
          </a:xfrm>
          <a:prstGeom prst="rect">
            <a:avLst/>
          </a:prstGeom>
          <a:noFill/>
        </p:spPr>
        <p:txBody>
          <a:bodyPr wrap="square" rtlCol="0">
            <a:spAutoFit/>
          </a:bodyPr>
          <a:lstStyle/>
          <a:p>
            <a:pPr algn="ctr"/>
            <a:r>
              <a:rPr lang="nb-NO" sz="1600" dirty="0">
                <a:solidFill>
                  <a:schemeClr val="bg1"/>
                </a:solidFill>
              </a:rPr>
              <a:t>Mars</a:t>
            </a:r>
          </a:p>
        </p:txBody>
      </p:sp>
      <p:sp>
        <p:nvSpPr>
          <p:cNvPr id="18" name="TekstSylinder 17">
            <a:extLst>
              <a:ext uri="{FF2B5EF4-FFF2-40B4-BE49-F238E27FC236}">
                <a16:creationId xmlns:a16="http://schemas.microsoft.com/office/drawing/2014/main" id="{E23050C5-6249-4DC1-B376-869825003D41}"/>
              </a:ext>
            </a:extLst>
          </p:cNvPr>
          <p:cNvSpPr txBox="1"/>
          <p:nvPr/>
        </p:nvSpPr>
        <p:spPr>
          <a:xfrm>
            <a:off x="2565441" y="4617627"/>
            <a:ext cx="1032864" cy="338554"/>
          </a:xfrm>
          <a:prstGeom prst="rect">
            <a:avLst/>
          </a:prstGeom>
          <a:noFill/>
        </p:spPr>
        <p:txBody>
          <a:bodyPr wrap="square" rtlCol="0">
            <a:spAutoFit/>
          </a:bodyPr>
          <a:lstStyle/>
          <a:p>
            <a:pPr algn="ctr"/>
            <a:r>
              <a:rPr lang="nb-NO" sz="1600" dirty="0">
                <a:solidFill>
                  <a:schemeClr val="bg1"/>
                </a:solidFill>
              </a:rPr>
              <a:t>April</a:t>
            </a:r>
          </a:p>
        </p:txBody>
      </p:sp>
      <p:sp>
        <p:nvSpPr>
          <p:cNvPr id="19" name="TekstSylinder 18">
            <a:extLst>
              <a:ext uri="{FF2B5EF4-FFF2-40B4-BE49-F238E27FC236}">
                <a16:creationId xmlns:a16="http://schemas.microsoft.com/office/drawing/2014/main" id="{2605E128-2C45-424B-840D-3F61B8307C7D}"/>
              </a:ext>
            </a:extLst>
          </p:cNvPr>
          <p:cNvSpPr txBox="1"/>
          <p:nvPr/>
        </p:nvSpPr>
        <p:spPr>
          <a:xfrm>
            <a:off x="4020404" y="4617627"/>
            <a:ext cx="1032864" cy="338554"/>
          </a:xfrm>
          <a:prstGeom prst="rect">
            <a:avLst/>
          </a:prstGeom>
          <a:noFill/>
        </p:spPr>
        <p:txBody>
          <a:bodyPr wrap="square" rtlCol="0">
            <a:spAutoFit/>
          </a:bodyPr>
          <a:lstStyle/>
          <a:p>
            <a:pPr algn="ctr"/>
            <a:r>
              <a:rPr lang="nb-NO" sz="1600" dirty="0">
                <a:solidFill>
                  <a:schemeClr val="bg1"/>
                </a:solidFill>
              </a:rPr>
              <a:t>Mai</a:t>
            </a:r>
          </a:p>
        </p:txBody>
      </p:sp>
      <p:sp>
        <p:nvSpPr>
          <p:cNvPr id="20" name="TekstSylinder 19">
            <a:extLst>
              <a:ext uri="{FF2B5EF4-FFF2-40B4-BE49-F238E27FC236}">
                <a16:creationId xmlns:a16="http://schemas.microsoft.com/office/drawing/2014/main" id="{0AE1AD58-4082-4B14-B766-81BE117D78C1}"/>
              </a:ext>
            </a:extLst>
          </p:cNvPr>
          <p:cNvSpPr txBox="1"/>
          <p:nvPr/>
        </p:nvSpPr>
        <p:spPr>
          <a:xfrm>
            <a:off x="5475367" y="4617627"/>
            <a:ext cx="1032864" cy="338554"/>
          </a:xfrm>
          <a:prstGeom prst="rect">
            <a:avLst/>
          </a:prstGeom>
          <a:noFill/>
        </p:spPr>
        <p:txBody>
          <a:bodyPr wrap="square" rtlCol="0">
            <a:spAutoFit/>
          </a:bodyPr>
          <a:lstStyle/>
          <a:p>
            <a:pPr algn="ctr"/>
            <a:r>
              <a:rPr lang="nb-NO" sz="1600" dirty="0">
                <a:solidFill>
                  <a:schemeClr val="bg1"/>
                </a:solidFill>
              </a:rPr>
              <a:t>Juni</a:t>
            </a:r>
          </a:p>
        </p:txBody>
      </p:sp>
      <p:sp>
        <p:nvSpPr>
          <p:cNvPr id="21" name="TekstSylinder 20">
            <a:extLst>
              <a:ext uri="{FF2B5EF4-FFF2-40B4-BE49-F238E27FC236}">
                <a16:creationId xmlns:a16="http://schemas.microsoft.com/office/drawing/2014/main" id="{1545AE1E-6C4C-4058-AD49-C194F9C59A6C}"/>
              </a:ext>
            </a:extLst>
          </p:cNvPr>
          <p:cNvSpPr txBox="1"/>
          <p:nvPr/>
        </p:nvSpPr>
        <p:spPr>
          <a:xfrm>
            <a:off x="6930330" y="4617627"/>
            <a:ext cx="1032864" cy="338554"/>
          </a:xfrm>
          <a:prstGeom prst="rect">
            <a:avLst/>
          </a:prstGeom>
          <a:noFill/>
        </p:spPr>
        <p:txBody>
          <a:bodyPr wrap="square" rtlCol="0">
            <a:spAutoFit/>
          </a:bodyPr>
          <a:lstStyle/>
          <a:p>
            <a:pPr algn="ctr"/>
            <a:r>
              <a:rPr lang="nb-NO" sz="1600" dirty="0">
                <a:solidFill>
                  <a:schemeClr val="bg1"/>
                </a:solidFill>
              </a:rPr>
              <a:t>Juli</a:t>
            </a:r>
          </a:p>
        </p:txBody>
      </p:sp>
      <p:sp>
        <p:nvSpPr>
          <p:cNvPr id="22" name="TekstSylinder 21">
            <a:extLst>
              <a:ext uri="{FF2B5EF4-FFF2-40B4-BE49-F238E27FC236}">
                <a16:creationId xmlns:a16="http://schemas.microsoft.com/office/drawing/2014/main" id="{5BAAF7FC-3467-42AD-83A3-88A4E05F3509}"/>
              </a:ext>
            </a:extLst>
          </p:cNvPr>
          <p:cNvSpPr txBox="1"/>
          <p:nvPr/>
        </p:nvSpPr>
        <p:spPr>
          <a:xfrm>
            <a:off x="8385293" y="4617627"/>
            <a:ext cx="1032864" cy="338554"/>
          </a:xfrm>
          <a:prstGeom prst="rect">
            <a:avLst/>
          </a:prstGeom>
          <a:noFill/>
        </p:spPr>
        <p:txBody>
          <a:bodyPr wrap="square" rtlCol="0">
            <a:spAutoFit/>
          </a:bodyPr>
          <a:lstStyle/>
          <a:p>
            <a:pPr algn="ctr"/>
            <a:r>
              <a:rPr lang="nb-NO" sz="1600" dirty="0">
                <a:solidFill>
                  <a:schemeClr val="bg1"/>
                </a:solidFill>
              </a:rPr>
              <a:t>August</a:t>
            </a:r>
          </a:p>
        </p:txBody>
      </p:sp>
      <p:sp>
        <p:nvSpPr>
          <p:cNvPr id="23" name="TekstSylinder 22">
            <a:extLst>
              <a:ext uri="{FF2B5EF4-FFF2-40B4-BE49-F238E27FC236}">
                <a16:creationId xmlns:a16="http://schemas.microsoft.com/office/drawing/2014/main" id="{24BC029A-67DE-4464-B2C5-19325E6A93F8}"/>
              </a:ext>
            </a:extLst>
          </p:cNvPr>
          <p:cNvSpPr txBox="1"/>
          <p:nvPr/>
        </p:nvSpPr>
        <p:spPr>
          <a:xfrm>
            <a:off x="9740361" y="4617627"/>
            <a:ext cx="1232661" cy="338554"/>
          </a:xfrm>
          <a:prstGeom prst="rect">
            <a:avLst/>
          </a:prstGeom>
          <a:noFill/>
        </p:spPr>
        <p:txBody>
          <a:bodyPr wrap="square" rtlCol="0">
            <a:spAutoFit/>
          </a:bodyPr>
          <a:lstStyle/>
          <a:p>
            <a:pPr algn="ctr"/>
            <a:r>
              <a:rPr lang="nb-NO" sz="1600" dirty="0">
                <a:solidFill>
                  <a:schemeClr val="bg1"/>
                </a:solidFill>
              </a:rPr>
              <a:t>September</a:t>
            </a:r>
          </a:p>
        </p:txBody>
      </p:sp>
      <p:sp>
        <p:nvSpPr>
          <p:cNvPr id="25" name="Rektangel 24">
            <a:extLst>
              <a:ext uri="{FF2B5EF4-FFF2-40B4-BE49-F238E27FC236}">
                <a16:creationId xmlns:a16="http://schemas.microsoft.com/office/drawing/2014/main" id="{78C1A57C-E352-445F-8D99-B3A0FC5B2BB2}"/>
              </a:ext>
            </a:extLst>
          </p:cNvPr>
          <p:cNvSpPr/>
          <p:nvPr/>
        </p:nvSpPr>
        <p:spPr>
          <a:xfrm>
            <a:off x="929741"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6" name="Rektangel 25">
            <a:extLst>
              <a:ext uri="{FF2B5EF4-FFF2-40B4-BE49-F238E27FC236}">
                <a16:creationId xmlns:a16="http://schemas.microsoft.com/office/drawing/2014/main" id="{DFE555F3-4F65-4BF4-B396-6B0B9F075395}"/>
              </a:ext>
            </a:extLst>
          </p:cNvPr>
          <p:cNvSpPr/>
          <p:nvPr/>
        </p:nvSpPr>
        <p:spPr>
          <a:xfrm>
            <a:off x="2384704"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7" name="Rektangel 26">
            <a:extLst>
              <a:ext uri="{FF2B5EF4-FFF2-40B4-BE49-F238E27FC236}">
                <a16:creationId xmlns:a16="http://schemas.microsoft.com/office/drawing/2014/main" id="{C308F07B-4324-4E1B-80F4-D18FB1AA8E5C}"/>
              </a:ext>
            </a:extLst>
          </p:cNvPr>
          <p:cNvSpPr/>
          <p:nvPr/>
        </p:nvSpPr>
        <p:spPr>
          <a:xfrm>
            <a:off x="3839668"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91077A68-91B6-4B19-8DCE-96A58300E700}"/>
              </a:ext>
            </a:extLst>
          </p:cNvPr>
          <p:cNvSpPr/>
          <p:nvPr/>
        </p:nvSpPr>
        <p:spPr>
          <a:xfrm>
            <a:off x="5294631"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9" name="Rektangel 28">
            <a:extLst>
              <a:ext uri="{FF2B5EF4-FFF2-40B4-BE49-F238E27FC236}">
                <a16:creationId xmlns:a16="http://schemas.microsoft.com/office/drawing/2014/main" id="{3BD6BBE9-4D9C-45DD-B106-926DBB0376A5}"/>
              </a:ext>
            </a:extLst>
          </p:cNvPr>
          <p:cNvSpPr/>
          <p:nvPr/>
        </p:nvSpPr>
        <p:spPr>
          <a:xfrm>
            <a:off x="6749594"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0" name="Rektangel 29">
            <a:extLst>
              <a:ext uri="{FF2B5EF4-FFF2-40B4-BE49-F238E27FC236}">
                <a16:creationId xmlns:a16="http://schemas.microsoft.com/office/drawing/2014/main" id="{A0ABC434-27E4-4844-A7E9-7BA35405E7BB}"/>
              </a:ext>
            </a:extLst>
          </p:cNvPr>
          <p:cNvSpPr/>
          <p:nvPr/>
        </p:nvSpPr>
        <p:spPr>
          <a:xfrm>
            <a:off x="8204557"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3" name="Rektangel 32">
            <a:extLst>
              <a:ext uri="{FF2B5EF4-FFF2-40B4-BE49-F238E27FC236}">
                <a16:creationId xmlns:a16="http://schemas.microsoft.com/office/drawing/2014/main" id="{39EA4DBB-9DBA-46C1-9B6F-453615B4131F}"/>
              </a:ext>
            </a:extLst>
          </p:cNvPr>
          <p:cNvSpPr/>
          <p:nvPr/>
        </p:nvSpPr>
        <p:spPr>
          <a:xfrm>
            <a:off x="929738"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4" name="Rektangel 33">
            <a:extLst>
              <a:ext uri="{FF2B5EF4-FFF2-40B4-BE49-F238E27FC236}">
                <a16:creationId xmlns:a16="http://schemas.microsoft.com/office/drawing/2014/main" id="{10BAD4FC-4F6B-4ED4-AB31-0217825129C9}"/>
              </a:ext>
            </a:extLst>
          </p:cNvPr>
          <p:cNvSpPr/>
          <p:nvPr/>
        </p:nvSpPr>
        <p:spPr>
          <a:xfrm>
            <a:off x="2385844"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5" name="Rektangel 34">
            <a:extLst>
              <a:ext uri="{FF2B5EF4-FFF2-40B4-BE49-F238E27FC236}">
                <a16:creationId xmlns:a16="http://schemas.microsoft.com/office/drawing/2014/main" id="{3A8AF506-8356-4B76-859D-BE87EEE9A929}"/>
              </a:ext>
            </a:extLst>
          </p:cNvPr>
          <p:cNvSpPr/>
          <p:nvPr/>
        </p:nvSpPr>
        <p:spPr>
          <a:xfrm>
            <a:off x="3844549"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6" name="Rektangel 35">
            <a:extLst>
              <a:ext uri="{FF2B5EF4-FFF2-40B4-BE49-F238E27FC236}">
                <a16:creationId xmlns:a16="http://schemas.microsoft.com/office/drawing/2014/main" id="{D4CE54C7-B60B-4B7C-B2FF-140B79351025}"/>
              </a:ext>
            </a:extLst>
          </p:cNvPr>
          <p:cNvSpPr/>
          <p:nvPr/>
        </p:nvSpPr>
        <p:spPr>
          <a:xfrm>
            <a:off x="5300655"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7" name="Rektangel 36">
            <a:extLst>
              <a:ext uri="{FF2B5EF4-FFF2-40B4-BE49-F238E27FC236}">
                <a16:creationId xmlns:a16="http://schemas.microsoft.com/office/drawing/2014/main" id="{4E938F92-F22D-4AE5-9A99-CF245961436D}"/>
              </a:ext>
            </a:extLst>
          </p:cNvPr>
          <p:cNvSpPr/>
          <p:nvPr/>
        </p:nvSpPr>
        <p:spPr>
          <a:xfrm>
            <a:off x="6749591"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8" name="Rektangel 37">
            <a:extLst>
              <a:ext uri="{FF2B5EF4-FFF2-40B4-BE49-F238E27FC236}">
                <a16:creationId xmlns:a16="http://schemas.microsoft.com/office/drawing/2014/main" id="{782CF349-37FB-4611-B37A-B044DE1F225F}"/>
              </a:ext>
            </a:extLst>
          </p:cNvPr>
          <p:cNvSpPr/>
          <p:nvPr/>
        </p:nvSpPr>
        <p:spPr>
          <a:xfrm>
            <a:off x="8204554"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56" name="TekstSylinder 55">
            <a:extLst>
              <a:ext uri="{FF2B5EF4-FFF2-40B4-BE49-F238E27FC236}">
                <a16:creationId xmlns:a16="http://schemas.microsoft.com/office/drawing/2014/main" id="{50AECCEE-8BFF-49FF-9291-318133E1A5B0}"/>
              </a:ext>
            </a:extLst>
          </p:cNvPr>
          <p:cNvSpPr txBox="1"/>
          <p:nvPr/>
        </p:nvSpPr>
        <p:spPr>
          <a:xfrm>
            <a:off x="6806068" y="5184458"/>
            <a:ext cx="1280251" cy="1107996"/>
          </a:xfrm>
          <a:prstGeom prst="rect">
            <a:avLst/>
          </a:prstGeom>
          <a:noFill/>
        </p:spPr>
        <p:txBody>
          <a:bodyPr wrap="square" rtlCol="0">
            <a:spAutoFit/>
          </a:bodyPr>
          <a:lstStyle/>
          <a:p>
            <a:pPr algn="ctr"/>
            <a:r>
              <a:rPr lang="nb-NO" sz="6600" b="1" dirty="0">
                <a:solidFill>
                  <a:schemeClr val="tx2"/>
                </a:solidFill>
              </a:rPr>
              <a:t>31</a:t>
            </a:r>
          </a:p>
        </p:txBody>
      </p:sp>
      <p:sp>
        <p:nvSpPr>
          <p:cNvPr id="59" name="TekstSylinder 58">
            <a:extLst>
              <a:ext uri="{FF2B5EF4-FFF2-40B4-BE49-F238E27FC236}">
                <a16:creationId xmlns:a16="http://schemas.microsoft.com/office/drawing/2014/main" id="{4D70E562-C273-4141-BBEE-276C2F489C30}"/>
              </a:ext>
            </a:extLst>
          </p:cNvPr>
          <p:cNvSpPr txBox="1"/>
          <p:nvPr/>
        </p:nvSpPr>
        <p:spPr>
          <a:xfrm>
            <a:off x="-322298" y="6609011"/>
            <a:ext cx="5290475" cy="523220"/>
          </a:xfrm>
          <a:prstGeom prst="rect">
            <a:avLst/>
          </a:prstGeom>
          <a:noFill/>
        </p:spPr>
        <p:txBody>
          <a:bodyPr wrap="square" rtlCol="0">
            <a:spAutoFit/>
          </a:bodyPr>
          <a:lstStyle/>
          <a:p>
            <a:pPr algn="r"/>
            <a:r>
              <a:rPr lang="nb-NO" sz="1400" i="1" dirty="0">
                <a:solidFill>
                  <a:schemeClr val="bg1">
                    <a:lumMod val="50000"/>
                  </a:schemeClr>
                </a:solidFill>
              </a:rPr>
              <a:t>Permitterte som tas tilbake senest 30. juni </a:t>
            </a:r>
            <a:br>
              <a:rPr lang="nb-NO" sz="1400" i="1" dirty="0">
                <a:solidFill>
                  <a:schemeClr val="bg1">
                    <a:lumMod val="50000"/>
                  </a:schemeClr>
                </a:solidFill>
              </a:rPr>
            </a:br>
            <a:r>
              <a:rPr lang="nb-NO" sz="1400" i="1" dirty="0">
                <a:solidFill>
                  <a:schemeClr val="bg1">
                    <a:lumMod val="50000"/>
                  </a:schemeClr>
                </a:solidFill>
              </a:rPr>
              <a:t>(før juli) kan søke om tilskudd i både juli og august</a:t>
            </a:r>
          </a:p>
        </p:txBody>
      </p:sp>
      <p:sp>
        <p:nvSpPr>
          <p:cNvPr id="62" name="TekstSylinder 61">
            <a:extLst>
              <a:ext uri="{FF2B5EF4-FFF2-40B4-BE49-F238E27FC236}">
                <a16:creationId xmlns:a16="http://schemas.microsoft.com/office/drawing/2014/main" id="{BB4A815D-6AD6-4BCF-B095-81760D1C8E02}"/>
              </a:ext>
            </a:extLst>
          </p:cNvPr>
          <p:cNvSpPr txBox="1"/>
          <p:nvPr/>
        </p:nvSpPr>
        <p:spPr>
          <a:xfrm>
            <a:off x="1808155" y="7617242"/>
            <a:ext cx="4700076" cy="523220"/>
          </a:xfrm>
          <a:prstGeom prst="rect">
            <a:avLst/>
          </a:prstGeom>
          <a:noFill/>
        </p:spPr>
        <p:txBody>
          <a:bodyPr wrap="square" rtlCol="0">
            <a:spAutoFit/>
          </a:bodyPr>
          <a:lstStyle/>
          <a:p>
            <a:pPr algn="r"/>
            <a:r>
              <a:rPr lang="nb-NO" sz="1400" i="1" dirty="0">
                <a:solidFill>
                  <a:schemeClr val="bg1">
                    <a:lumMod val="50000"/>
                  </a:schemeClr>
                </a:solidFill>
              </a:rPr>
              <a:t>Permitterte som tas tilbake senest 31. juli </a:t>
            </a:r>
            <a:br>
              <a:rPr lang="nb-NO" sz="1400" i="1" dirty="0">
                <a:solidFill>
                  <a:schemeClr val="bg1">
                    <a:lumMod val="50000"/>
                  </a:schemeClr>
                </a:solidFill>
              </a:rPr>
            </a:br>
            <a:r>
              <a:rPr lang="nb-NO" sz="1400" i="1" dirty="0">
                <a:solidFill>
                  <a:schemeClr val="bg1">
                    <a:lumMod val="50000"/>
                  </a:schemeClr>
                </a:solidFill>
              </a:rPr>
              <a:t>(før august) kan søke om tilskudd i august</a:t>
            </a:r>
          </a:p>
        </p:txBody>
      </p:sp>
      <p:sp>
        <p:nvSpPr>
          <p:cNvPr id="52" name="TekstSylinder 51">
            <a:extLst>
              <a:ext uri="{FF2B5EF4-FFF2-40B4-BE49-F238E27FC236}">
                <a16:creationId xmlns:a16="http://schemas.microsoft.com/office/drawing/2014/main" id="{3B9732C5-9AE9-4612-9E25-B2579EEEBBE7}"/>
              </a:ext>
            </a:extLst>
          </p:cNvPr>
          <p:cNvSpPr txBox="1"/>
          <p:nvPr/>
        </p:nvSpPr>
        <p:spPr>
          <a:xfrm>
            <a:off x="3896713" y="5181068"/>
            <a:ext cx="1280251" cy="1107996"/>
          </a:xfrm>
          <a:prstGeom prst="rect">
            <a:avLst/>
          </a:prstGeom>
          <a:noFill/>
        </p:spPr>
        <p:txBody>
          <a:bodyPr wrap="square" rtlCol="0">
            <a:spAutoFit/>
          </a:bodyPr>
          <a:lstStyle/>
          <a:p>
            <a:pPr algn="ctr"/>
            <a:r>
              <a:rPr lang="nb-NO" sz="6600" b="1" dirty="0">
                <a:solidFill>
                  <a:schemeClr val="tx2"/>
                </a:solidFill>
              </a:rPr>
              <a:t>28</a:t>
            </a:r>
          </a:p>
        </p:txBody>
      </p:sp>
      <p:sp>
        <p:nvSpPr>
          <p:cNvPr id="42" name="Rektangel 41">
            <a:extLst>
              <a:ext uri="{FF2B5EF4-FFF2-40B4-BE49-F238E27FC236}">
                <a16:creationId xmlns:a16="http://schemas.microsoft.com/office/drawing/2014/main" id="{132A31C7-DF15-41FC-ABBA-0EF4A8286A2A}"/>
              </a:ext>
            </a:extLst>
          </p:cNvPr>
          <p:cNvSpPr/>
          <p:nvPr/>
        </p:nvSpPr>
        <p:spPr>
          <a:xfrm>
            <a:off x="5175818" y="6809509"/>
            <a:ext cx="1512000" cy="107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57" name="Rett linje 56">
            <a:extLst>
              <a:ext uri="{FF2B5EF4-FFF2-40B4-BE49-F238E27FC236}">
                <a16:creationId xmlns:a16="http://schemas.microsoft.com/office/drawing/2014/main" id="{8FFBBE16-DCC1-4AED-9654-50464EC4B8D3}"/>
              </a:ext>
            </a:extLst>
          </p:cNvPr>
          <p:cNvCxnSpPr/>
          <p:nvPr/>
        </p:nvCxnSpPr>
        <p:spPr>
          <a:xfrm>
            <a:off x="9597754" y="6469441"/>
            <a:ext cx="0" cy="724664"/>
          </a:xfrm>
          <a:prstGeom prst="line">
            <a:avLst/>
          </a:prstGeom>
          <a:solidFill>
            <a:schemeClr val="tx2"/>
          </a:solidFill>
          <a:ln>
            <a:no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D4F2D614-048E-4D73-9525-02ADF5A4708F}"/>
              </a:ext>
            </a:extLst>
          </p:cNvPr>
          <p:cNvCxnSpPr/>
          <p:nvPr/>
        </p:nvCxnSpPr>
        <p:spPr>
          <a:xfrm>
            <a:off x="6682493" y="6500924"/>
            <a:ext cx="0" cy="7246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7EBBFC11-59CF-472E-8154-859997244962}"/>
              </a:ext>
            </a:extLst>
          </p:cNvPr>
          <p:cNvSpPr/>
          <p:nvPr/>
        </p:nvSpPr>
        <p:spPr>
          <a:xfrm>
            <a:off x="6692018" y="7869674"/>
            <a:ext cx="1440000" cy="107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68" name="Rett linje 67">
            <a:extLst>
              <a:ext uri="{FF2B5EF4-FFF2-40B4-BE49-F238E27FC236}">
                <a16:creationId xmlns:a16="http://schemas.microsoft.com/office/drawing/2014/main" id="{0B239368-2C7D-4291-BADF-DF6DC0155B7F}"/>
              </a:ext>
            </a:extLst>
          </p:cNvPr>
          <p:cNvCxnSpPr/>
          <p:nvPr/>
        </p:nvCxnSpPr>
        <p:spPr>
          <a:xfrm>
            <a:off x="8132050" y="7561089"/>
            <a:ext cx="0" cy="7246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616712ED-0201-4E89-BE37-606F43EFC13D}"/>
              </a:ext>
            </a:extLst>
          </p:cNvPr>
          <p:cNvCxnSpPr/>
          <p:nvPr/>
        </p:nvCxnSpPr>
        <p:spPr>
          <a:xfrm>
            <a:off x="5176961" y="6517066"/>
            <a:ext cx="0" cy="7246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5" name="Rektangel 74">
            <a:extLst>
              <a:ext uri="{FF2B5EF4-FFF2-40B4-BE49-F238E27FC236}">
                <a16:creationId xmlns:a16="http://schemas.microsoft.com/office/drawing/2014/main" id="{F611BD27-BADC-467B-9B27-35FEA531CD55}"/>
              </a:ext>
            </a:extLst>
          </p:cNvPr>
          <p:cNvSpPr/>
          <p:nvPr/>
        </p:nvSpPr>
        <p:spPr>
          <a:xfrm>
            <a:off x="6764554" y="6809509"/>
            <a:ext cx="1393200" cy="107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6" name="Rektangel 75">
            <a:extLst>
              <a:ext uri="{FF2B5EF4-FFF2-40B4-BE49-F238E27FC236}">
                <a16:creationId xmlns:a16="http://schemas.microsoft.com/office/drawing/2014/main" id="{3B7785BE-8F32-4B31-BED9-A406526D8A2B}"/>
              </a:ext>
            </a:extLst>
          </p:cNvPr>
          <p:cNvSpPr/>
          <p:nvPr/>
        </p:nvSpPr>
        <p:spPr>
          <a:xfrm>
            <a:off x="8212686" y="6809509"/>
            <a:ext cx="1393200" cy="107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8" name="TekstSylinder 77">
            <a:extLst>
              <a:ext uri="{FF2B5EF4-FFF2-40B4-BE49-F238E27FC236}">
                <a16:creationId xmlns:a16="http://schemas.microsoft.com/office/drawing/2014/main" id="{7EA088F7-2569-4385-816A-F9DC013D0FD9}"/>
              </a:ext>
            </a:extLst>
          </p:cNvPr>
          <p:cNvSpPr txBox="1"/>
          <p:nvPr/>
        </p:nvSpPr>
        <p:spPr>
          <a:xfrm>
            <a:off x="5344890" y="5207385"/>
            <a:ext cx="1280251" cy="1107996"/>
          </a:xfrm>
          <a:prstGeom prst="rect">
            <a:avLst/>
          </a:prstGeom>
          <a:noFill/>
        </p:spPr>
        <p:txBody>
          <a:bodyPr wrap="square" rtlCol="0">
            <a:spAutoFit/>
          </a:bodyPr>
          <a:lstStyle/>
          <a:p>
            <a:pPr algn="ctr"/>
            <a:r>
              <a:rPr lang="nb-NO" sz="6600" b="1" dirty="0">
                <a:solidFill>
                  <a:schemeClr val="tx2"/>
                </a:solidFill>
              </a:rPr>
              <a:t>30</a:t>
            </a:r>
          </a:p>
        </p:txBody>
      </p:sp>
      <p:sp>
        <p:nvSpPr>
          <p:cNvPr id="79" name="Rektangel 78">
            <a:extLst>
              <a:ext uri="{FF2B5EF4-FFF2-40B4-BE49-F238E27FC236}">
                <a16:creationId xmlns:a16="http://schemas.microsoft.com/office/drawing/2014/main" id="{7CE97BDB-3D83-4CC2-830F-EA564A1EF9F5}"/>
              </a:ext>
            </a:extLst>
          </p:cNvPr>
          <p:cNvSpPr/>
          <p:nvPr/>
        </p:nvSpPr>
        <p:spPr>
          <a:xfrm>
            <a:off x="8204554" y="7869674"/>
            <a:ext cx="1393200" cy="1074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61" name="Rett linje 60">
            <a:extLst>
              <a:ext uri="{FF2B5EF4-FFF2-40B4-BE49-F238E27FC236}">
                <a16:creationId xmlns:a16="http://schemas.microsoft.com/office/drawing/2014/main" id="{D576E4AB-7061-45B4-8CEA-EB4B4EC21775}"/>
              </a:ext>
            </a:extLst>
          </p:cNvPr>
          <p:cNvCxnSpPr/>
          <p:nvPr/>
        </p:nvCxnSpPr>
        <p:spPr>
          <a:xfrm>
            <a:off x="6688971" y="7561089"/>
            <a:ext cx="0" cy="7246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9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62" grpId="0"/>
      <p:bldP spid="42" grpId="0" animBg="1"/>
      <p:bldP spid="67" grpId="0" animBg="1"/>
      <p:bldP spid="75" grpId="0" animBg="1"/>
      <p:bldP spid="76" grpId="0" animBg="1"/>
      <p:bldP spid="78" grpId="0"/>
      <p:bldP spid="7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853889" y="2789767"/>
            <a:ext cx="11654851" cy="5876919"/>
          </a:xfrm>
        </p:spPr>
        <p:txBody>
          <a:bodyPr/>
          <a:lstStyle/>
          <a:p>
            <a:pPr marL="0" indent="0">
              <a:buNone/>
            </a:pPr>
            <a:r>
              <a:rPr lang="nb-NO" i="1" u="sng" dirty="0"/>
              <a:t>Den ansatte må ha vært i arbeid i hele perioden fra tilbakekallstidspunktet og fram </a:t>
            </a:r>
            <a:br>
              <a:rPr lang="nb-NO" i="1" u="sng" dirty="0"/>
            </a:br>
            <a:r>
              <a:rPr lang="nb-NO" i="1" u="sng" dirty="0"/>
              <a:t>til 1. oktober (kan avvikle ferie).</a:t>
            </a:r>
          </a:p>
          <a:p>
            <a:endParaRPr lang="nb-NO" dirty="0"/>
          </a:p>
          <a:p>
            <a:endParaRPr lang="nb-NO" dirty="0"/>
          </a:p>
        </p:txBody>
      </p:sp>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7</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a:t>Krav </a:t>
            </a:r>
            <a:r>
              <a:rPr lang="en-GB" dirty="0" err="1"/>
              <a:t>til</a:t>
            </a:r>
            <a:r>
              <a:rPr lang="en-GB" dirty="0"/>
              <a:t> </a:t>
            </a:r>
            <a:r>
              <a:rPr lang="en-GB" dirty="0" err="1"/>
              <a:t>arbeidsgiver</a:t>
            </a:r>
            <a:r>
              <a:rPr lang="en-GB" dirty="0"/>
              <a:t> </a:t>
            </a:r>
          </a:p>
        </p:txBody>
      </p:sp>
      <p:sp>
        <p:nvSpPr>
          <p:cNvPr id="11" name="Rektangel 10">
            <a:extLst>
              <a:ext uri="{FF2B5EF4-FFF2-40B4-BE49-F238E27FC236}">
                <a16:creationId xmlns:a16="http://schemas.microsoft.com/office/drawing/2014/main" id="{8BCEEE7B-A6C8-4826-852C-B02AEEF441B7}"/>
              </a:ext>
            </a:extLst>
          </p:cNvPr>
          <p:cNvSpPr/>
          <p:nvPr/>
        </p:nvSpPr>
        <p:spPr>
          <a:xfrm>
            <a:off x="3805378"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CFF5BCA4-AB8F-4109-AFA1-081F9E7CAB41}"/>
              </a:ext>
            </a:extLst>
          </p:cNvPr>
          <p:cNvSpPr/>
          <p:nvPr/>
        </p:nvSpPr>
        <p:spPr>
          <a:xfrm>
            <a:off x="5260341"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6F0EE663-399D-4065-A8B2-FE2E35BF5652}"/>
              </a:ext>
            </a:extLst>
          </p:cNvPr>
          <p:cNvSpPr/>
          <p:nvPr/>
        </p:nvSpPr>
        <p:spPr>
          <a:xfrm>
            <a:off x="6715304"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32CB6B0A-CEC1-48E1-87A3-3FC88305993B}"/>
              </a:ext>
            </a:extLst>
          </p:cNvPr>
          <p:cNvSpPr/>
          <p:nvPr/>
        </p:nvSpPr>
        <p:spPr>
          <a:xfrm>
            <a:off x="8170267" y="4514927"/>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A1D03834-F065-4BC3-A2F3-07FCC964E309}"/>
              </a:ext>
            </a:extLst>
          </p:cNvPr>
          <p:cNvSpPr/>
          <p:nvPr/>
        </p:nvSpPr>
        <p:spPr>
          <a:xfrm>
            <a:off x="9625230" y="4507960"/>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B11293AC-8EEE-4A3A-82CF-135FFE988C5F}"/>
              </a:ext>
            </a:extLst>
          </p:cNvPr>
          <p:cNvSpPr/>
          <p:nvPr/>
        </p:nvSpPr>
        <p:spPr>
          <a:xfrm>
            <a:off x="11080192" y="4507960"/>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EDED7D08-7281-4EAB-8FE2-8007ED0173C0}"/>
              </a:ext>
            </a:extLst>
          </p:cNvPr>
          <p:cNvSpPr txBox="1"/>
          <p:nvPr/>
        </p:nvSpPr>
        <p:spPr>
          <a:xfrm>
            <a:off x="1076188" y="4617627"/>
            <a:ext cx="1032864" cy="338554"/>
          </a:xfrm>
          <a:prstGeom prst="rect">
            <a:avLst/>
          </a:prstGeom>
          <a:noFill/>
        </p:spPr>
        <p:txBody>
          <a:bodyPr wrap="square" rtlCol="0">
            <a:spAutoFit/>
          </a:bodyPr>
          <a:lstStyle/>
          <a:p>
            <a:pPr algn="ctr"/>
            <a:r>
              <a:rPr lang="nb-NO" sz="1600" dirty="0">
                <a:solidFill>
                  <a:schemeClr val="bg1"/>
                </a:solidFill>
              </a:rPr>
              <a:t>Mars</a:t>
            </a:r>
          </a:p>
        </p:txBody>
      </p:sp>
      <p:sp>
        <p:nvSpPr>
          <p:cNvPr id="19" name="TekstSylinder 18">
            <a:extLst>
              <a:ext uri="{FF2B5EF4-FFF2-40B4-BE49-F238E27FC236}">
                <a16:creationId xmlns:a16="http://schemas.microsoft.com/office/drawing/2014/main" id="{2605E128-2C45-424B-840D-3F61B8307C7D}"/>
              </a:ext>
            </a:extLst>
          </p:cNvPr>
          <p:cNvSpPr txBox="1"/>
          <p:nvPr/>
        </p:nvSpPr>
        <p:spPr>
          <a:xfrm>
            <a:off x="3986114" y="4617627"/>
            <a:ext cx="1032864" cy="338554"/>
          </a:xfrm>
          <a:prstGeom prst="rect">
            <a:avLst/>
          </a:prstGeom>
          <a:noFill/>
        </p:spPr>
        <p:txBody>
          <a:bodyPr wrap="square" rtlCol="0">
            <a:spAutoFit/>
          </a:bodyPr>
          <a:lstStyle/>
          <a:p>
            <a:pPr algn="ctr"/>
            <a:r>
              <a:rPr lang="nb-NO" sz="1600" dirty="0">
                <a:solidFill>
                  <a:schemeClr val="bg1"/>
                </a:solidFill>
              </a:rPr>
              <a:t>Mai</a:t>
            </a:r>
          </a:p>
        </p:txBody>
      </p:sp>
      <p:sp>
        <p:nvSpPr>
          <p:cNvPr id="20" name="TekstSylinder 19">
            <a:extLst>
              <a:ext uri="{FF2B5EF4-FFF2-40B4-BE49-F238E27FC236}">
                <a16:creationId xmlns:a16="http://schemas.microsoft.com/office/drawing/2014/main" id="{0AE1AD58-4082-4B14-B766-81BE117D78C1}"/>
              </a:ext>
            </a:extLst>
          </p:cNvPr>
          <p:cNvSpPr txBox="1"/>
          <p:nvPr/>
        </p:nvSpPr>
        <p:spPr>
          <a:xfrm>
            <a:off x="5441077" y="4617627"/>
            <a:ext cx="1032864" cy="338554"/>
          </a:xfrm>
          <a:prstGeom prst="rect">
            <a:avLst/>
          </a:prstGeom>
          <a:noFill/>
        </p:spPr>
        <p:txBody>
          <a:bodyPr wrap="square" rtlCol="0">
            <a:spAutoFit/>
          </a:bodyPr>
          <a:lstStyle/>
          <a:p>
            <a:pPr algn="ctr"/>
            <a:r>
              <a:rPr lang="nb-NO" sz="1600" dirty="0">
                <a:solidFill>
                  <a:schemeClr val="bg1"/>
                </a:solidFill>
              </a:rPr>
              <a:t>Juni</a:t>
            </a:r>
          </a:p>
        </p:txBody>
      </p:sp>
      <p:sp>
        <p:nvSpPr>
          <p:cNvPr id="21" name="TekstSylinder 20">
            <a:extLst>
              <a:ext uri="{FF2B5EF4-FFF2-40B4-BE49-F238E27FC236}">
                <a16:creationId xmlns:a16="http://schemas.microsoft.com/office/drawing/2014/main" id="{1545AE1E-6C4C-4058-AD49-C194F9C59A6C}"/>
              </a:ext>
            </a:extLst>
          </p:cNvPr>
          <p:cNvSpPr txBox="1"/>
          <p:nvPr/>
        </p:nvSpPr>
        <p:spPr>
          <a:xfrm>
            <a:off x="6896040" y="4617627"/>
            <a:ext cx="1032864" cy="338554"/>
          </a:xfrm>
          <a:prstGeom prst="rect">
            <a:avLst/>
          </a:prstGeom>
          <a:noFill/>
        </p:spPr>
        <p:txBody>
          <a:bodyPr wrap="square" rtlCol="0">
            <a:spAutoFit/>
          </a:bodyPr>
          <a:lstStyle/>
          <a:p>
            <a:pPr algn="ctr"/>
            <a:r>
              <a:rPr lang="nb-NO" sz="1600" dirty="0">
                <a:solidFill>
                  <a:schemeClr val="bg1"/>
                </a:solidFill>
              </a:rPr>
              <a:t>Juli</a:t>
            </a:r>
          </a:p>
        </p:txBody>
      </p:sp>
      <p:sp>
        <p:nvSpPr>
          <p:cNvPr id="22" name="TekstSylinder 21">
            <a:extLst>
              <a:ext uri="{FF2B5EF4-FFF2-40B4-BE49-F238E27FC236}">
                <a16:creationId xmlns:a16="http://schemas.microsoft.com/office/drawing/2014/main" id="{5BAAF7FC-3467-42AD-83A3-88A4E05F3509}"/>
              </a:ext>
            </a:extLst>
          </p:cNvPr>
          <p:cNvSpPr txBox="1"/>
          <p:nvPr/>
        </p:nvSpPr>
        <p:spPr>
          <a:xfrm>
            <a:off x="8351003" y="4617627"/>
            <a:ext cx="1032864" cy="338554"/>
          </a:xfrm>
          <a:prstGeom prst="rect">
            <a:avLst/>
          </a:prstGeom>
          <a:noFill/>
        </p:spPr>
        <p:txBody>
          <a:bodyPr wrap="square" rtlCol="0">
            <a:spAutoFit/>
          </a:bodyPr>
          <a:lstStyle/>
          <a:p>
            <a:pPr algn="ctr"/>
            <a:r>
              <a:rPr lang="nb-NO" sz="1600" dirty="0">
                <a:solidFill>
                  <a:schemeClr val="bg1"/>
                </a:solidFill>
              </a:rPr>
              <a:t>August</a:t>
            </a:r>
          </a:p>
        </p:txBody>
      </p:sp>
      <p:sp>
        <p:nvSpPr>
          <p:cNvPr id="23" name="TekstSylinder 22">
            <a:extLst>
              <a:ext uri="{FF2B5EF4-FFF2-40B4-BE49-F238E27FC236}">
                <a16:creationId xmlns:a16="http://schemas.microsoft.com/office/drawing/2014/main" id="{24BC029A-67DE-4464-B2C5-19325E6A93F8}"/>
              </a:ext>
            </a:extLst>
          </p:cNvPr>
          <p:cNvSpPr txBox="1"/>
          <p:nvPr/>
        </p:nvSpPr>
        <p:spPr>
          <a:xfrm>
            <a:off x="9706071" y="4617627"/>
            <a:ext cx="1232661" cy="338554"/>
          </a:xfrm>
          <a:prstGeom prst="rect">
            <a:avLst/>
          </a:prstGeom>
          <a:noFill/>
        </p:spPr>
        <p:txBody>
          <a:bodyPr wrap="square" rtlCol="0">
            <a:spAutoFit/>
          </a:bodyPr>
          <a:lstStyle/>
          <a:p>
            <a:pPr algn="ctr"/>
            <a:r>
              <a:rPr lang="nb-NO" sz="1600" dirty="0">
                <a:solidFill>
                  <a:schemeClr val="bg1"/>
                </a:solidFill>
              </a:rPr>
              <a:t>September</a:t>
            </a:r>
          </a:p>
        </p:txBody>
      </p:sp>
      <p:sp>
        <p:nvSpPr>
          <p:cNvPr id="24" name="TekstSylinder 23">
            <a:extLst>
              <a:ext uri="{FF2B5EF4-FFF2-40B4-BE49-F238E27FC236}">
                <a16:creationId xmlns:a16="http://schemas.microsoft.com/office/drawing/2014/main" id="{CCE8FEBF-894F-4E9C-8FF5-009DFE98904C}"/>
              </a:ext>
            </a:extLst>
          </p:cNvPr>
          <p:cNvSpPr txBox="1"/>
          <p:nvPr/>
        </p:nvSpPr>
        <p:spPr>
          <a:xfrm>
            <a:off x="11161033" y="4617627"/>
            <a:ext cx="1232661" cy="338554"/>
          </a:xfrm>
          <a:prstGeom prst="rect">
            <a:avLst/>
          </a:prstGeom>
          <a:noFill/>
        </p:spPr>
        <p:txBody>
          <a:bodyPr wrap="square" rtlCol="0">
            <a:spAutoFit/>
          </a:bodyPr>
          <a:lstStyle/>
          <a:p>
            <a:pPr algn="ctr"/>
            <a:r>
              <a:rPr lang="nb-NO" sz="1600" dirty="0">
                <a:solidFill>
                  <a:schemeClr val="bg1"/>
                </a:solidFill>
              </a:rPr>
              <a:t>Oktober</a:t>
            </a:r>
          </a:p>
        </p:txBody>
      </p:sp>
      <p:sp>
        <p:nvSpPr>
          <p:cNvPr id="27" name="Rektangel 26">
            <a:extLst>
              <a:ext uri="{FF2B5EF4-FFF2-40B4-BE49-F238E27FC236}">
                <a16:creationId xmlns:a16="http://schemas.microsoft.com/office/drawing/2014/main" id="{C308F07B-4324-4E1B-80F4-D18FB1AA8E5C}"/>
              </a:ext>
            </a:extLst>
          </p:cNvPr>
          <p:cNvSpPr/>
          <p:nvPr/>
        </p:nvSpPr>
        <p:spPr>
          <a:xfrm>
            <a:off x="3805378"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91077A68-91B6-4B19-8DCE-96A58300E700}"/>
              </a:ext>
            </a:extLst>
          </p:cNvPr>
          <p:cNvSpPr/>
          <p:nvPr/>
        </p:nvSpPr>
        <p:spPr>
          <a:xfrm>
            <a:off x="5260341"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9" name="Rektangel 28">
            <a:extLst>
              <a:ext uri="{FF2B5EF4-FFF2-40B4-BE49-F238E27FC236}">
                <a16:creationId xmlns:a16="http://schemas.microsoft.com/office/drawing/2014/main" id="{3BD6BBE9-4D9C-45DD-B106-926DBB0376A5}"/>
              </a:ext>
            </a:extLst>
          </p:cNvPr>
          <p:cNvSpPr/>
          <p:nvPr/>
        </p:nvSpPr>
        <p:spPr>
          <a:xfrm>
            <a:off x="6715304"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0" name="Rektangel 29">
            <a:extLst>
              <a:ext uri="{FF2B5EF4-FFF2-40B4-BE49-F238E27FC236}">
                <a16:creationId xmlns:a16="http://schemas.microsoft.com/office/drawing/2014/main" id="{A0ABC434-27E4-4844-A7E9-7BA35405E7BB}"/>
              </a:ext>
            </a:extLst>
          </p:cNvPr>
          <p:cNvSpPr/>
          <p:nvPr/>
        </p:nvSpPr>
        <p:spPr>
          <a:xfrm>
            <a:off x="8170267"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1" name="Rektangel 30">
            <a:extLst>
              <a:ext uri="{FF2B5EF4-FFF2-40B4-BE49-F238E27FC236}">
                <a16:creationId xmlns:a16="http://schemas.microsoft.com/office/drawing/2014/main" id="{F14F207F-D3AC-4A24-92E8-63C8DD3D8C7B}"/>
              </a:ext>
            </a:extLst>
          </p:cNvPr>
          <p:cNvSpPr/>
          <p:nvPr/>
        </p:nvSpPr>
        <p:spPr>
          <a:xfrm>
            <a:off x="9625230"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2" name="Rektangel 31">
            <a:extLst>
              <a:ext uri="{FF2B5EF4-FFF2-40B4-BE49-F238E27FC236}">
                <a16:creationId xmlns:a16="http://schemas.microsoft.com/office/drawing/2014/main" id="{F71616AA-3C34-451E-B584-DBD5D34268FE}"/>
              </a:ext>
            </a:extLst>
          </p:cNvPr>
          <p:cNvSpPr/>
          <p:nvPr/>
        </p:nvSpPr>
        <p:spPr>
          <a:xfrm>
            <a:off x="11080192"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5" name="Rektangel 34">
            <a:extLst>
              <a:ext uri="{FF2B5EF4-FFF2-40B4-BE49-F238E27FC236}">
                <a16:creationId xmlns:a16="http://schemas.microsoft.com/office/drawing/2014/main" id="{3A8AF506-8356-4B76-859D-BE87EEE9A929}"/>
              </a:ext>
            </a:extLst>
          </p:cNvPr>
          <p:cNvSpPr/>
          <p:nvPr/>
        </p:nvSpPr>
        <p:spPr>
          <a:xfrm>
            <a:off x="3810259"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6" name="Rektangel 35">
            <a:extLst>
              <a:ext uri="{FF2B5EF4-FFF2-40B4-BE49-F238E27FC236}">
                <a16:creationId xmlns:a16="http://schemas.microsoft.com/office/drawing/2014/main" id="{D4CE54C7-B60B-4B7C-B2FF-140B79351025}"/>
              </a:ext>
            </a:extLst>
          </p:cNvPr>
          <p:cNvSpPr/>
          <p:nvPr/>
        </p:nvSpPr>
        <p:spPr>
          <a:xfrm>
            <a:off x="5266365"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7" name="Rektangel 36">
            <a:extLst>
              <a:ext uri="{FF2B5EF4-FFF2-40B4-BE49-F238E27FC236}">
                <a16:creationId xmlns:a16="http://schemas.microsoft.com/office/drawing/2014/main" id="{4E938F92-F22D-4AE5-9A99-CF245961436D}"/>
              </a:ext>
            </a:extLst>
          </p:cNvPr>
          <p:cNvSpPr/>
          <p:nvPr/>
        </p:nvSpPr>
        <p:spPr>
          <a:xfrm>
            <a:off x="6715301"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8" name="Rektangel 37">
            <a:extLst>
              <a:ext uri="{FF2B5EF4-FFF2-40B4-BE49-F238E27FC236}">
                <a16:creationId xmlns:a16="http://schemas.microsoft.com/office/drawing/2014/main" id="{782CF349-37FB-4611-B37A-B044DE1F225F}"/>
              </a:ext>
            </a:extLst>
          </p:cNvPr>
          <p:cNvSpPr/>
          <p:nvPr/>
        </p:nvSpPr>
        <p:spPr>
          <a:xfrm>
            <a:off x="8170264"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9" name="Rektangel 38">
            <a:extLst>
              <a:ext uri="{FF2B5EF4-FFF2-40B4-BE49-F238E27FC236}">
                <a16:creationId xmlns:a16="http://schemas.microsoft.com/office/drawing/2014/main" id="{DEE0FE8C-2A32-45A5-9418-35F6A090F19E}"/>
              </a:ext>
            </a:extLst>
          </p:cNvPr>
          <p:cNvSpPr/>
          <p:nvPr/>
        </p:nvSpPr>
        <p:spPr>
          <a:xfrm>
            <a:off x="9625227"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0" name="Rektangel 39">
            <a:extLst>
              <a:ext uri="{FF2B5EF4-FFF2-40B4-BE49-F238E27FC236}">
                <a16:creationId xmlns:a16="http://schemas.microsoft.com/office/drawing/2014/main" id="{EE027363-26EA-412B-8B4D-454602E1F9E3}"/>
              </a:ext>
            </a:extLst>
          </p:cNvPr>
          <p:cNvSpPr/>
          <p:nvPr/>
        </p:nvSpPr>
        <p:spPr>
          <a:xfrm>
            <a:off x="11080189"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69" name="TekstSylinder 68">
            <a:extLst>
              <a:ext uri="{FF2B5EF4-FFF2-40B4-BE49-F238E27FC236}">
                <a16:creationId xmlns:a16="http://schemas.microsoft.com/office/drawing/2014/main" id="{C13BA040-A8ED-444A-9A68-6080F12CD738}"/>
              </a:ext>
            </a:extLst>
          </p:cNvPr>
          <p:cNvSpPr txBox="1"/>
          <p:nvPr/>
        </p:nvSpPr>
        <p:spPr>
          <a:xfrm>
            <a:off x="11113443" y="5152276"/>
            <a:ext cx="1280251" cy="1107996"/>
          </a:xfrm>
          <a:prstGeom prst="rect">
            <a:avLst/>
          </a:prstGeom>
          <a:noFill/>
        </p:spPr>
        <p:txBody>
          <a:bodyPr wrap="square" rtlCol="0">
            <a:spAutoFit/>
          </a:bodyPr>
          <a:lstStyle/>
          <a:p>
            <a:pPr algn="ctr"/>
            <a:r>
              <a:rPr lang="nb-NO" sz="6600" b="1" dirty="0">
                <a:solidFill>
                  <a:schemeClr val="tx2"/>
                </a:solidFill>
              </a:rPr>
              <a:t>1</a:t>
            </a:r>
          </a:p>
        </p:txBody>
      </p:sp>
      <p:cxnSp>
        <p:nvCxnSpPr>
          <p:cNvPr id="87" name="Rett linje 86">
            <a:extLst>
              <a:ext uri="{FF2B5EF4-FFF2-40B4-BE49-F238E27FC236}">
                <a16:creationId xmlns:a16="http://schemas.microsoft.com/office/drawing/2014/main" id="{97A8CB4C-3A8A-41B4-A7F1-10578B14F234}"/>
              </a:ext>
            </a:extLst>
          </p:cNvPr>
          <p:cNvCxnSpPr/>
          <p:nvPr/>
        </p:nvCxnSpPr>
        <p:spPr>
          <a:xfrm>
            <a:off x="5186667" y="6386421"/>
            <a:ext cx="0" cy="360000"/>
          </a:xfrm>
          <a:prstGeom prst="line">
            <a:avLst/>
          </a:prstGeom>
          <a:ln>
            <a:solidFill>
              <a:schemeClr val="accent3">
                <a:alpha val="10000"/>
              </a:schemeClr>
            </a:solidFill>
          </a:ln>
        </p:spPr>
        <p:style>
          <a:lnRef idx="1">
            <a:schemeClr val="accent3"/>
          </a:lnRef>
          <a:fillRef idx="0">
            <a:schemeClr val="accent3"/>
          </a:fillRef>
          <a:effectRef idx="0">
            <a:schemeClr val="accent3"/>
          </a:effectRef>
          <a:fontRef idx="minor">
            <a:schemeClr val="tx1"/>
          </a:fontRef>
        </p:style>
      </p:cxnSp>
      <p:sp>
        <p:nvSpPr>
          <p:cNvPr id="57" name="TekstSylinder 56">
            <a:extLst>
              <a:ext uri="{FF2B5EF4-FFF2-40B4-BE49-F238E27FC236}">
                <a16:creationId xmlns:a16="http://schemas.microsoft.com/office/drawing/2014/main" id="{B40C7142-4CE0-427A-AF52-5BFAAD52CB9B}"/>
              </a:ext>
            </a:extLst>
          </p:cNvPr>
          <p:cNvSpPr txBox="1"/>
          <p:nvPr/>
        </p:nvSpPr>
        <p:spPr>
          <a:xfrm>
            <a:off x="3906419" y="5152276"/>
            <a:ext cx="1280251" cy="1107996"/>
          </a:xfrm>
          <a:prstGeom prst="rect">
            <a:avLst/>
          </a:prstGeom>
          <a:noFill/>
        </p:spPr>
        <p:txBody>
          <a:bodyPr wrap="square" rtlCol="0">
            <a:spAutoFit/>
          </a:bodyPr>
          <a:lstStyle/>
          <a:p>
            <a:pPr algn="ctr"/>
            <a:r>
              <a:rPr lang="nb-NO" sz="6600" b="1" dirty="0">
                <a:solidFill>
                  <a:schemeClr val="tx2"/>
                </a:solidFill>
              </a:rPr>
              <a:t>28</a:t>
            </a:r>
          </a:p>
        </p:txBody>
      </p:sp>
      <p:sp>
        <p:nvSpPr>
          <p:cNvPr id="59" name="Rektangel 58">
            <a:extLst>
              <a:ext uri="{FF2B5EF4-FFF2-40B4-BE49-F238E27FC236}">
                <a16:creationId xmlns:a16="http://schemas.microsoft.com/office/drawing/2014/main" id="{569CC1D6-EF62-4C48-BDAD-7E119DD0DDDB}"/>
              </a:ext>
            </a:extLst>
          </p:cNvPr>
          <p:cNvSpPr/>
          <p:nvPr/>
        </p:nvSpPr>
        <p:spPr>
          <a:xfrm>
            <a:off x="8147146" y="6734355"/>
            <a:ext cx="2902505"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60" name="Rett linje 59">
            <a:extLst>
              <a:ext uri="{FF2B5EF4-FFF2-40B4-BE49-F238E27FC236}">
                <a16:creationId xmlns:a16="http://schemas.microsoft.com/office/drawing/2014/main" id="{BAFC4628-2636-444D-98FD-072160E177A0}"/>
              </a:ext>
            </a:extLst>
          </p:cNvPr>
          <p:cNvCxnSpPr/>
          <p:nvPr/>
        </p:nvCxnSpPr>
        <p:spPr>
          <a:xfrm>
            <a:off x="11057325" y="6458296"/>
            <a:ext cx="0" cy="7246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CDC4530D-6FA6-4801-B059-DFF83312AA53}"/>
              </a:ext>
            </a:extLst>
          </p:cNvPr>
          <p:cNvCxnSpPr/>
          <p:nvPr/>
        </p:nvCxnSpPr>
        <p:spPr>
          <a:xfrm>
            <a:off x="5143511" y="6458296"/>
            <a:ext cx="0" cy="7246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Rektangel 40">
            <a:extLst>
              <a:ext uri="{FF2B5EF4-FFF2-40B4-BE49-F238E27FC236}">
                <a16:creationId xmlns:a16="http://schemas.microsoft.com/office/drawing/2014/main" id="{CC11BB85-CA20-4FDB-93C8-242C5AD444B2}"/>
              </a:ext>
            </a:extLst>
          </p:cNvPr>
          <p:cNvSpPr/>
          <p:nvPr/>
        </p:nvSpPr>
        <p:spPr>
          <a:xfrm>
            <a:off x="5135834" y="6734549"/>
            <a:ext cx="2988264" cy="108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5549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57" grpId="0"/>
      <p:bldP spid="59"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876749" y="2789767"/>
            <a:ext cx="11654851" cy="5876919"/>
          </a:xfrm>
        </p:spPr>
        <p:txBody>
          <a:bodyPr/>
          <a:lstStyle/>
          <a:p>
            <a:pPr marL="0" indent="0">
              <a:buNone/>
            </a:pPr>
            <a:r>
              <a:rPr lang="nb-NO" i="1" u="sng" dirty="0"/>
              <a:t>Arbeidsgiver kan ikke ha permittert, sagt opp eller redusert arbeidstiden til andre ansatte (som har sammenlignbar stilling), i perioden mellom 28. mai og 1. september</a:t>
            </a:r>
          </a:p>
          <a:p>
            <a:endParaRPr lang="nb-NO" dirty="0"/>
          </a:p>
        </p:txBody>
      </p:sp>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8</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a:t>Krav </a:t>
            </a:r>
            <a:r>
              <a:rPr lang="en-GB" dirty="0" err="1"/>
              <a:t>til</a:t>
            </a:r>
            <a:r>
              <a:rPr lang="en-GB" dirty="0"/>
              <a:t> </a:t>
            </a:r>
            <a:r>
              <a:rPr lang="en-GB" dirty="0" err="1"/>
              <a:t>arbeidsgiver</a:t>
            </a:r>
            <a:r>
              <a:rPr lang="en-GB" dirty="0"/>
              <a:t> </a:t>
            </a:r>
          </a:p>
        </p:txBody>
      </p:sp>
      <p:sp>
        <p:nvSpPr>
          <p:cNvPr id="11" name="Rektangel 10">
            <a:extLst>
              <a:ext uri="{FF2B5EF4-FFF2-40B4-BE49-F238E27FC236}">
                <a16:creationId xmlns:a16="http://schemas.microsoft.com/office/drawing/2014/main" id="{8BCEEE7B-A6C8-4826-852C-B02AEEF441B7}"/>
              </a:ext>
            </a:extLst>
          </p:cNvPr>
          <p:cNvSpPr/>
          <p:nvPr/>
        </p:nvSpPr>
        <p:spPr>
          <a:xfrm>
            <a:off x="3828238"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CFF5BCA4-AB8F-4109-AFA1-081F9E7CAB41}"/>
              </a:ext>
            </a:extLst>
          </p:cNvPr>
          <p:cNvSpPr/>
          <p:nvPr/>
        </p:nvSpPr>
        <p:spPr>
          <a:xfrm>
            <a:off x="5283201"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6F0EE663-399D-4065-A8B2-FE2E35BF5652}"/>
              </a:ext>
            </a:extLst>
          </p:cNvPr>
          <p:cNvSpPr/>
          <p:nvPr/>
        </p:nvSpPr>
        <p:spPr>
          <a:xfrm>
            <a:off x="6738164"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32CB6B0A-CEC1-48E1-87A3-3FC88305993B}"/>
              </a:ext>
            </a:extLst>
          </p:cNvPr>
          <p:cNvSpPr/>
          <p:nvPr/>
        </p:nvSpPr>
        <p:spPr>
          <a:xfrm>
            <a:off x="8193127" y="4514927"/>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A1D03834-F065-4BC3-A2F3-07FCC964E309}"/>
              </a:ext>
            </a:extLst>
          </p:cNvPr>
          <p:cNvSpPr/>
          <p:nvPr/>
        </p:nvSpPr>
        <p:spPr>
          <a:xfrm>
            <a:off x="9648090" y="4507960"/>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B11293AC-8EEE-4A3A-82CF-135FFE988C5F}"/>
              </a:ext>
            </a:extLst>
          </p:cNvPr>
          <p:cNvSpPr/>
          <p:nvPr/>
        </p:nvSpPr>
        <p:spPr>
          <a:xfrm>
            <a:off x="11103052" y="4507960"/>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TekstSylinder 16">
            <a:extLst>
              <a:ext uri="{FF2B5EF4-FFF2-40B4-BE49-F238E27FC236}">
                <a16:creationId xmlns:a16="http://schemas.microsoft.com/office/drawing/2014/main" id="{EDED7D08-7281-4EAB-8FE2-8007ED0173C0}"/>
              </a:ext>
            </a:extLst>
          </p:cNvPr>
          <p:cNvSpPr txBox="1"/>
          <p:nvPr/>
        </p:nvSpPr>
        <p:spPr>
          <a:xfrm>
            <a:off x="1099048" y="4617627"/>
            <a:ext cx="1032864" cy="338554"/>
          </a:xfrm>
          <a:prstGeom prst="rect">
            <a:avLst/>
          </a:prstGeom>
          <a:noFill/>
        </p:spPr>
        <p:txBody>
          <a:bodyPr wrap="square" rtlCol="0">
            <a:spAutoFit/>
          </a:bodyPr>
          <a:lstStyle/>
          <a:p>
            <a:pPr algn="ctr"/>
            <a:r>
              <a:rPr lang="nb-NO" sz="1600" dirty="0">
                <a:solidFill>
                  <a:schemeClr val="bg1"/>
                </a:solidFill>
              </a:rPr>
              <a:t>Mars</a:t>
            </a:r>
          </a:p>
        </p:txBody>
      </p:sp>
      <p:sp>
        <p:nvSpPr>
          <p:cNvPr id="18" name="TekstSylinder 17">
            <a:extLst>
              <a:ext uri="{FF2B5EF4-FFF2-40B4-BE49-F238E27FC236}">
                <a16:creationId xmlns:a16="http://schemas.microsoft.com/office/drawing/2014/main" id="{E23050C5-6249-4DC1-B376-869825003D41}"/>
              </a:ext>
            </a:extLst>
          </p:cNvPr>
          <p:cNvSpPr txBox="1"/>
          <p:nvPr/>
        </p:nvSpPr>
        <p:spPr>
          <a:xfrm>
            <a:off x="2554011" y="4617627"/>
            <a:ext cx="1032864" cy="338554"/>
          </a:xfrm>
          <a:prstGeom prst="rect">
            <a:avLst/>
          </a:prstGeom>
          <a:noFill/>
        </p:spPr>
        <p:txBody>
          <a:bodyPr wrap="square" rtlCol="0">
            <a:spAutoFit/>
          </a:bodyPr>
          <a:lstStyle/>
          <a:p>
            <a:pPr algn="ctr"/>
            <a:r>
              <a:rPr lang="nb-NO" sz="1600" dirty="0">
                <a:solidFill>
                  <a:schemeClr val="bg1"/>
                </a:solidFill>
              </a:rPr>
              <a:t>April</a:t>
            </a:r>
          </a:p>
        </p:txBody>
      </p:sp>
      <p:sp>
        <p:nvSpPr>
          <p:cNvPr id="19" name="TekstSylinder 18">
            <a:extLst>
              <a:ext uri="{FF2B5EF4-FFF2-40B4-BE49-F238E27FC236}">
                <a16:creationId xmlns:a16="http://schemas.microsoft.com/office/drawing/2014/main" id="{2605E128-2C45-424B-840D-3F61B8307C7D}"/>
              </a:ext>
            </a:extLst>
          </p:cNvPr>
          <p:cNvSpPr txBox="1"/>
          <p:nvPr/>
        </p:nvSpPr>
        <p:spPr>
          <a:xfrm>
            <a:off x="4008974" y="4617627"/>
            <a:ext cx="1032864" cy="338554"/>
          </a:xfrm>
          <a:prstGeom prst="rect">
            <a:avLst/>
          </a:prstGeom>
          <a:noFill/>
        </p:spPr>
        <p:txBody>
          <a:bodyPr wrap="square" rtlCol="0">
            <a:spAutoFit/>
          </a:bodyPr>
          <a:lstStyle/>
          <a:p>
            <a:pPr algn="ctr"/>
            <a:r>
              <a:rPr lang="nb-NO" sz="1600" dirty="0">
                <a:solidFill>
                  <a:schemeClr val="bg1"/>
                </a:solidFill>
              </a:rPr>
              <a:t>Mai</a:t>
            </a:r>
          </a:p>
        </p:txBody>
      </p:sp>
      <p:sp>
        <p:nvSpPr>
          <p:cNvPr id="20" name="TekstSylinder 19">
            <a:extLst>
              <a:ext uri="{FF2B5EF4-FFF2-40B4-BE49-F238E27FC236}">
                <a16:creationId xmlns:a16="http://schemas.microsoft.com/office/drawing/2014/main" id="{0AE1AD58-4082-4B14-B766-81BE117D78C1}"/>
              </a:ext>
            </a:extLst>
          </p:cNvPr>
          <p:cNvSpPr txBox="1"/>
          <p:nvPr/>
        </p:nvSpPr>
        <p:spPr>
          <a:xfrm>
            <a:off x="5463937" y="4617627"/>
            <a:ext cx="1032864" cy="338554"/>
          </a:xfrm>
          <a:prstGeom prst="rect">
            <a:avLst/>
          </a:prstGeom>
          <a:noFill/>
        </p:spPr>
        <p:txBody>
          <a:bodyPr wrap="square" rtlCol="0">
            <a:spAutoFit/>
          </a:bodyPr>
          <a:lstStyle/>
          <a:p>
            <a:pPr algn="ctr"/>
            <a:r>
              <a:rPr lang="nb-NO" sz="1600" dirty="0">
                <a:solidFill>
                  <a:schemeClr val="bg1"/>
                </a:solidFill>
              </a:rPr>
              <a:t>Juni</a:t>
            </a:r>
          </a:p>
        </p:txBody>
      </p:sp>
      <p:sp>
        <p:nvSpPr>
          <p:cNvPr id="21" name="TekstSylinder 20">
            <a:extLst>
              <a:ext uri="{FF2B5EF4-FFF2-40B4-BE49-F238E27FC236}">
                <a16:creationId xmlns:a16="http://schemas.microsoft.com/office/drawing/2014/main" id="{1545AE1E-6C4C-4058-AD49-C194F9C59A6C}"/>
              </a:ext>
            </a:extLst>
          </p:cNvPr>
          <p:cNvSpPr txBox="1"/>
          <p:nvPr/>
        </p:nvSpPr>
        <p:spPr>
          <a:xfrm>
            <a:off x="6918900" y="4617627"/>
            <a:ext cx="1032864" cy="338554"/>
          </a:xfrm>
          <a:prstGeom prst="rect">
            <a:avLst/>
          </a:prstGeom>
          <a:noFill/>
        </p:spPr>
        <p:txBody>
          <a:bodyPr wrap="square" rtlCol="0">
            <a:spAutoFit/>
          </a:bodyPr>
          <a:lstStyle/>
          <a:p>
            <a:pPr algn="ctr"/>
            <a:r>
              <a:rPr lang="nb-NO" sz="1600" dirty="0">
                <a:solidFill>
                  <a:schemeClr val="bg1"/>
                </a:solidFill>
              </a:rPr>
              <a:t>Juli</a:t>
            </a:r>
          </a:p>
        </p:txBody>
      </p:sp>
      <p:sp>
        <p:nvSpPr>
          <p:cNvPr id="22" name="TekstSylinder 21">
            <a:extLst>
              <a:ext uri="{FF2B5EF4-FFF2-40B4-BE49-F238E27FC236}">
                <a16:creationId xmlns:a16="http://schemas.microsoft.com/office/drawing/2014/main" id="{5BAAF7FC-3467-42AD-83A3-88A4E05F3509}"/>
              </a:ext>
            </a:extLst>
          </p:cNvPr>
          <p:cNvSpPr txBox="1"/>
          <p:nvPr/>
        </p:nvSpPr>
        <p:spPr>
          <a:xfrm>
            <a:off x="8373863" y="4617627"/>
            <a:ext cx="1032864" cy="338554"/>
          </a:xfrm>
          <a:prstGeom prst="rect">
            <a:avLst/>
          </a:prstGeom>
          <a:noFill/>
        </p:spPr>
        <p:txBody>
          <a:bodyPr wrap="square" rtlCol="0">
            <a:spAutoFit/>
          </a:bodyPr>
          <a:lstStyle/>
          <a:p>
            <a:pPr algn="ctr"/>
            <a:r>
              <a:rPr lang="nb-NO" sz="1600" dirty="0">
                <a:solidFill>
                  <a:schemeClr val="bg1"/>
                </a:solidFill>
              </a:rPr>
              <a:t>August</a:t>
            </a:r>
          </a:p>
        </p:txBody>
      </p:sp>
      <p:sp>
        <p:nvSpPr>
          <p:cNvPr id="23" name="TekstSylinder 22">
            <a:extLst>
              <a:ext uri="{FF2B5EF4-FFF2-40B4-BE49-F238E27FC236}">
                <a16:creationId xmlns:a16="http://schemas.microsoft.com/office/drawing/2014/main" id="{24BC029A-67DE-4464-B2C5-19325E6A93F8}"/>
              </a:ext>
            </a:extLst>
          </p:cNvPr>
          <p:cNvSpPr txBox="1"/>
          <p:nvPr/>
        </p:nvSpPr>
        <p:spPr>
          <a:xfrm>
            <a:off x="9728931" y="4617627"/>
            <a:ext cx="1232661" cy="338554"/>
          </a:xfrm>
          <a:prstGeom prst="rect">
            <a:avLst/>
          </a:prstGeom>
          <a:noFill/>
        </p:spPr>
        <p:txBody>
          <a:bodyPr wrap="square" rtlCol="0">
            <a:spAutoFit/>
          </a:bodyPr>
          <a:lstStyle/>
          <a:p>
            <a:pPr algn="ctr"/>
            <a:r>
              <a:rPr lang="nb-NO" sz="1600" dirty="0">
                <a:solidFill>
                  <a:schemeClr val="bg1"/>
                </a:solidFill>
              </a:rPr>
              <a:t>September</a:t>
            </a:r>
          </a:p>
        </p:txBody>
      </p:sp>
      <p:sp>
        <p:nvSpPr>
          <p:cNvPr id="24" name="TekstSylinder 23">
            <a:extLst>
              <a:ext uri="{FF2B5EF4-FFF2-40B4-BE49-F238E27FC236}">
                <a16:creationId xmlns:a16="http://schemas.microsoft.com/office/drawing/2014/main" id="{CCE8FEBF-894F-4E9C-8FF5-009DFE98904C}"/>
              </a:ext>
            </a:extLst>
          </p:cNvPr>
          <p:cNvSpPr txBox="1"/>
          <p:nvPr/>
        </p:nvSpPr>
        <p:spPr>
          <a:xfrm>
            <a:off x="11183893" y="4617627"/>
            <a:ext cx="1232661" cy="338554"/>
          </a:xfrm>
          <a:prstGeom prst="rect">
            <a:avLst/>
          </a:prstGeom>
          <a:noFill/>
        </p:spPr>
        <p:txBody>
          <a:bodyPr wrap="square" rtlCol="0">
            <a:spAutoFit/>
          </a:bodyPr>
          <a:lstStyle/>
          <a:p>
            <a:pPr algn="ctr"/>
            <a:r>
              <a:rPr lang="nb-NO" sz="1600" dirty="0">
                <a:solidFill>
                  <a:schemeClr val="bg1"/>
                </a:solidFill>
              </a:rPr>
              <a:t>Oktober</a:t>
            </a:r>
          </a:p>
        </p:txBody>
      </p:sp>
      <p:sp>
        <p:nvSpPr>
          <p:cNvPr id="27" name="Rektangel 26">
            <a:extLst>
              <a:ext uri="{FF2B5EF4-FFF2-40B4-BE49-F238E27FC236}">
                <a16:creationId xmlns:a16="http://schemas.microsoft.com/office/drawing/2014/main" id="{C308F07B-4324-4E1B-80F4-D18FB1AA8E5C}"/>
              </a:ext>
            </a:extLst>
          </p:cNvPr>
          <p:cNvSpPr/>
          <p:nvPr/>
        </p:nvSpPr>
        <p:spPr>
          <a:xfrm>
            <a:off x="3828238"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91077A68-91B6-4B19-8DCE-96A58300E700}"/>
              </a:ext>
            </a:extLst>
          </p:cNvPr>
          <p:cNvSpPr/>
          <p:nvPr/>
        </p:nvSpPr>
        <p:spPr>
          <a:xfrm>
            <a:off x="5283201"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9" name="Rektangel 28">
            <a:extLst>
              <a:ext uri="{FF2B5EF4-FFF2-40B4-BE49-F238E27FC236}">
                <a16:creationId xmlns:a16="http://schemas.microsoft.com/office/drawing/2014/main" id="{3BD6BBE9-4D9C-45DD-B106-926DBB0376A5}"/>
              </a:ext>
            </a:extLst>
          </p:cNvPr>
          <p:cNvSpPr/>
          <p:nvPr/>
        </p:nvSpPr>
        <p:spPr>
          <a:xfrm>
            <a:off x="6738164"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0" name="Rektangel 29">
            <a:extLst>
              <a:ext uri="{FF2B5EF4-FFF2-40B4-BE49-F238E27FC236}">
                <a16:creationId xmlns:a16="http://schemas.microsoft.com/office/drawing/2014/main" id="{A0ABC434-27E4-4844-A7E9-7BA35405E7BB}"/>
              </a:ext>
            </a:extLst>
          </p:cNvPr>
          <p:cNvSpPr/>
          <p:nvPr/>
        </p:nvSpPr>
        <p:spPr>
          <a:xfrm>
            <a:off x="8193127"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1" name="Rektangel 30">
            <a:extLst>
              <a:ext uri="{FF2B5EF4-FFF2-40B4-BE49-F238E27FC236}">
                <a16:creationId xmlns:a16="http://schemas.microsoft.com/office/drawing/2014/main" id="{F14F207F-D3AC-4A24-92E8-63C8DD3D8C7B}"/>
              </a:ext>
            </a:extLst>
          </p:cNvPr>
          <p:cNvSpPr/>
          <p:nvPr/>
        </p:nvSpPr>
        <p:spPr>
          <a:xfrm>
            <a:off x="9648090"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2" name="Rektangel 31">
            <a:extLst>
              <a:ext uri="{FF2B5EF4-FFF2-40B4-BE49-F238E27FC236}">
                <a16:creationId xmlns:a16="http://schemas.microsoft.com/office/drawing/2014/main" id="{F71616AA-3C34-451E-B584-DBD5D34268FE}"/>
              </a:ext>
            </a:extLst>
          </p:cNvPr>
          <p:cNvSpPr/>
          <p:nvPr/>
        </p:nvSpPr>
        <p:spPr>
          <a:xfrm>
            <a:off x="11103052"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5" name="Rektangel 34">
            <a:extLst>
              <a:ext uri="{FF2B5EF4-FFF2-40B4-BE49-F238E27FC236}">
                <a16:creationId xmlns:a16="http://schemas.microsoft.com/office/drawing/2014/main" id="{3A8AF506-8356-4B76-859D-BE87EEE9A929}"/>
              </a:ext>
            </a:extLst>
          </p:cNvPr>
          <p:cNvSpPr/>
          <p:nvPr/>
        </p:nvSpPr>
        <p:spPr>
          <a:xfrm>
            <a:off x="3833119"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6" name="Rektangel 35">
            <a:extLst>
              <a:ext uri="{FF2B5EF4-FFF2-40B4-BE49-F238E27FC236}">
                <a16:creationId xmlns:a16="http://schemas.microsoft.com/office/drawing/2014/main" id="{D4CE54C7-B60B-4B7C-B2FF-140B79351025}"/>
              </a:ext>
            </a:extLst>
          </p:cNvPr>
          <p:cNvSpPr/>
          <p:nvPr/>
        </p:nvSpPr>
        <p:spPr>
          <a:xfrm>
            <a:off x="5289225"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7" name="Rektangel 36">
            <a:extLst>
              <a:ext uri="{FF2B5EF4-FFF2-40B4-BE49-F238E27FC236}">
                <a16:creationId xmlns:a16="http://schemas.microsoft.com/office/drawing/2014/main" id="{4E938F92-F22D-4AE5-9A99-CF245961436D}"/>
              </a:ext>
            </a:extLst>
          </p:cNvPr>
          <p:cNvSpPr/>
          <p:nvPr/>
        </p:nvSpPr>
        <p:spPr>
          <a:xfrm>
            <a:off x="6738161"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8" name="Rektangel 37">
            <a:extLst>
              <a:ext uri="{FF2B5EF4-FFF2-40B4-BE49-F238E27FC236}">
                <a16:creationId xmlns:a16="http://schemas.microsoft.com/office/drawing/2014/main" id="{782CF349-37FB-4611-B37A-B044DE1F225F}"/>
              </a:ext>
            </a:extLst>
          </p:cNvPr>
          <p:cNvSpPr/>
          <p:nvPr/>
        </p:nvSpPr>
        <p:spPr>
          <a:xfrm>
            <a:off x="8193124"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9" name="Rektangel 38">
            <a:extLst>
              <a:ext uri="{FF2B5EF4-FFF2-40B4-BE49-F238E27FC236}">
                <a16:creationId xmlns:a16="http://schemas.microsoft.com/office/drawing/2014/main" id="{DEE0FE8C-2A32-45A5-9418-35F6A090F19E}"/>
              </a:ext>
            </a:extLst>
          </p:cNvPr>
          <p:cNvSpPr/>
          <p:nvPr/>
        </p:nvSpPr>
        <p:spPr>
          <a:xfrm>
            <a:off x="9648087"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0" name="Rektangel 39">
            <a:extLst>
              <a:ext uri="{FF2B5EF4-FFF2-40B4-BE49-F238E27FC236}">
                <a16:creationId xmlns:a16="http://schemas.microsoft.com/office/drawing/2014/main" id="{EE027363-26EA-412B-8B4D-454602E1F9E3}"/>
              </a:ext>
            </a:extLst>
          </p:cNvPr>
          <p:cNvSpPr/>
          <p:nvPr/>
        </p:nvSpPr>
        <p:spPr>
          <a:xfrm>
            <a:off x="11103049"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69" name="TekstSylinder 68">
            <a:extLst>
              <a:ext uri="{FF2B5EF4-FFF2-40B4-BE49-F238E27FC236}">
                <a16:creationId xmlns:a16="http://schemas.microsoft.com/office/drawing/2014/main" id="{C13BA040-A8ED-444A-9A68-6080F12CD738}"/>
              </a:ext>
            </a:extLst>
          </p:cNvPr>
          <p:cNvSpPr txBox="1"/>
          <p:nvPr/>
        </p:nvSpPr>
        <p:spPr>
          <a:xfrm>
            <a:off x="9648089" y="5110748"/>
            <a:ext cx="1280251" cy="1107996"/>
          </a:xfrm>
          <a:prstGeom prst="rect">
            <a:avLst/>
          </a:prstGeom>
          <a:noFill/>
        </p:spPr>
        <p:txBody>
          <a:bodyPr wrap="square" rtlCol="0">
            <a:spAutoFit/>
          </a:bodyPr>
          <a:lstStyle/>
          <a:p>
            <a:pPr algn="ctr"/>
            <a:r>
              <a:rPr lang="nb-NO" sz="6600" b="1" dirty="0">
                <a:solidFill>
                  <a:schemeClr val="tx2"/>
                </a:solidFill>
              </a:rPr>
              <a:t>1</a:t>
            </a:r>
          </a:p>
        </p:txBody>
      </p:sp>
      <p:sp>
        <p:nvSpPr>
          <p:cNvPr id="49" name="TekstSylinder 48">
            <a:extLst>
              <a:ext uri="{FF2B5EF4-FFF2-40B4-BE49-F238E27FC236}">
                <a16:creationId xmlns:a16="http://schemas.microsoft.com/office/drawing/2014/main" id="{1F117B5B-089B-47ED-8376-5700E08FD050}"/>
              </a:ext>
            </a:extLst>
          </p:cNvPr>
          <p:cNvSpPr txBox="1"/>
          <p:nvPr/>
        </p:nvSpPr>
        <p:spPr>
          <a:xfrm>
            <a:off x="3885283" y="5158208"/>
            <a:ext cx="1280251" cy="1107996"/>
          </a:xfrm>
          <a:prstGeom prst="rect">
            <a:avLst/>
          </a:prstGeom>
          <a:noFill/>
        </p:spPr>
        <p:txBody>
          <a:bodyPr wrap="square" rtlCol="0">
            <a:spAutoFit/>
          </a:bodyPr>
          <a:lstStyle/>
          <a:p>
            <a:pPr algn="ctr"/>
            <a:r>
              <a:rPr lang="nb-NO" sz="6600" b="1" dirty="0">
                <a:solidFill>
                  <a:schemeClr val="tx2"/>
                </a:solidFill>
              </a:rPr>
              <a:t>28</a:t>
            </a:r>
          </a:p>
        </p:txBody>
      </p:sp>
      <p:sp>
        <p:nvSpPr>
          <p:cNvPr id="7" name="TekstSylinder 6">
            <a:extLst>
              <a:ext uri="{FF2B5EF4-FFF2-40B4-BE49-F238E27FC236}">
                <a16:creationId xmlns:a16="http://schemas.microsoft.com/office/drawing/2014/main" id="{81B6248B-B65A-4F63-801B-D12BFB6E4C64}"/>
              </a:ext>
            </a:extLst>
          </p:cNvPr>
          <p:cNvSpPr txBox="1"/>
          <p:nvPr/>
        </p:nvSpPr>
        <p:spPr>
          <a:xfrm>
            <a:off x="860691" y="7129736"/>
            <a:ext cx="11463051" cy="1231106"/>
          </a:xfrm>
          <a:prstGeom prst="rect">
            <a:avLst/>
          </a:prstGeom>
          <a:noFill/>
        </p:spPr>
        <p:txBody>
          <a:bodyPr wrap="square" rtlCol="0">
            <a:spAutoFit/>
          </a:bodyPr>
          <a:lstStyle/>
          <a:p>
            <a:endParaRPr lang="nb-NO" sz="1800" i="1" dirty="0">
              <a:solidFill>
                <a:schemeClr val="tx2"/>
              </a:solidFill>
            </a:endParaRPr>
          </a:p>
          <a:p>
            <a:endParaRPr lang="nb-NO" sz="1800" i="1" dirty="0">
              <a:solidFill>
                <a:schemeClr val="tx2"/>
              </a:solidFill>
            </a:endParaRPr>
          </a:p>
          <a:p>
            <a:r>
              <a:rPr lang="nb-NO" sz="1800" i="1" dirty="0">
                <a:solidFill>
                  <a:schemeClr val="tx2"/>
                </a:solidFill>
              </a:rPr>
              <a:t>NB! Gjelder ikke hvis ansatte i sammenlignbar stilling selv sier opp sin stilling.</a:t>
            </a:r>
          </a:p>
          <a:p>
            <a:endParaRPr lang="nb-NO" sz="2000" i="1" dirty="0">
              <a:solidFill>
                <a:schemeClr val="tx2"/>
              </a:solidFill>
            </a:endParaRPr>
          </a:p>
        </p:txBody>
      </p:sp>
      <p:sp>
        <p:nvSpPr>
          <p:cNvPr id="47" name="Rektangel 46">
            <a:extLst>
              <a:ext uri="{FF2B5EF4-FFF2-40B4-BE49-F238E27FC236}">
                <a16:creationId xmlns:a16="http://schemas.microsoft.com/office/drawing/2014/main" id="{32051D89-551A-4BF2-8BA8-6BE69B6500A3}"/>
              </a:ext>
            </a:extLst>
          </p:cNvPr>
          <p:cNvSpPr/>
          <p:nvPr/>
        </p:nvSpPr>
        <p:spPr>
          <a:xfrm>
            <a:off x="5126118" y="6766992"/>
            <a:ext cx="4536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48" name="Rett linje 47">
            <a:extLst>
              <a:ext uri="{FF2B5EF4-FFF2-40B4-BE49-F238E27FC236}">
                <a16:creationId xmlns:a16="http://schemas.microsoft.com/office/drawing/2014/main" id="{BA204157-34EF-47D7-8F87-DD0C5409F400}"/>
              </a:ext>
            </a:extLst>
          </p:cNvPr>
          <p:cNvCxnSpPr/>
          <p:nvPr/>
        </p:nvCxnSpPr>
        <p:spPr>
          <a:xfrm>
            <a:off x="9655300" y="6458660"/>
            <a:ext cx="0" cy="7246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Rett linje 49">
            <a:extLst>
              <a:ext uri="{FF2B5EF4-FFF2-40B4-BE49-F238E27FC236}">
                <a16:creationId xmlns:a16="http://schemas.microsoft.com/office/drawing/2014/main" id="{4BDEE10F-7583-42EC-A3FA-D34D56662D40}"/>
              </a:ext>
            </a:extLst>
          </p:cNvPr>
          <p:cNvCxnSpPr/>
          <p:nvPr/>
        </p:nvCxnSpPr>
        <p:spPr>
          <a:xfrm>
            <a:off x="5126118" y="6458660"/>
            <a:ext cx="0" cy="7246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8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9" grpId="0"/>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888179" y="2789767"/>
            <a:ext cx="12896401" cy="5876919"/>
          </a:xfrm>
        </p:spPr>
        <p:txBody>
          <a:bodyPr/>
          <a:lstStyle/>
          <a:p>
            <a:pPr marL="0" indent="0">
              <a:buNone/>
            </a:pPr>
            <a:r>
              <a:rPr lang="nb-NO" i="1" u="sng" dirty="0"/>
              <a:t>Ansatte som det søkes tilskudd for kan ikke være oppsagt, eller selv ha sagt opp, per 1. oktober  </a:t>
            </a:r>
          </a:p>
          <a:p>
            <a:endParaRPr lang="nb-NO" dirty="0"/>
          </a:p>
        </p:txBody>
      </p:sp>
      <p:sp>
        <p:nvSpPr>
          <p:cNvPr id="4" name="Plassholder for dato 3"/>
          <p:cNvSpPr>
            <a:spLocks noGrp="1"/>
          </p:cNvSpPr>
          <p:nvPr>
            <p:ph type="dt" sz="half" idx="10"/>
          </p:nvPr>
        </p:nvSpPr>
        <p:spPr/>
        <p:txBody>
          <a:bodyPr/>
          <a:lstStyle/>
          <a:p>
            <a:fld id="{8DC3388D-E83A-4A7E-8B28-019227B82EAD}" type="datetime5">
              <a:rPr lang="nb-NO" smtClean="0"/>
              <a:t>8. sep. 2020</a:t>
            </a:fld>
            <a:endParaRPr lang="nb-NO" dirty="0"/>
          </a:p>
        </p:txBody>
      </p:sp>
      <p:sp>
        <p:nvSpPr>
          <p:cNvPr id="6" name="Plassholder for lysbildenummer 5"/>
          <p:cNvSpPr>
            <a:spLocks noGrp="1"/>
          </p:cNvSpPr>
          <p:nvPr>
            <p:ph type="sldNum" sz="quarter" idx="12"/>
          </p:nvPr>
        </p:nvSpPr>
        <p:spPr/>
        <p:txBody>
          <a:bodyPr/>
          <a:lstStyle/>
          <a:p>
            <a:r>
              <a:rPr lang="nb-NO"/>
              <a:t>s. </a:t>
            </a:r>
            <a:fld id="{5F8FD6B4-58B5-43C5-B039-597B97180BAF}" type="slidenum">
              <a:rPr lang="nb-NO" smtClean="0"/>
              <a:pPr/>
              <a:t>9</a:t>
            </a:fld>
            <a:endParaRPr lang="nb-NO" dirty="0"/>
          </a:p>
        </p:txBody>
      </p:sp>
      <p:sp>
        <p:nvSpPr>
          <p:cNvPr id="3" name="Plassholder for tekst 2"/>
          <p:cNvSpPr>
            <a:spLocks noGrp="1"/>
          </p:cNvSpPr>
          <p:nvPr>
            <p:ph type="body" sz="quarter" idx="14"/>
          </p:nvPr>
        </p:nvSpPr>
        <p:spPr/>
        <p:txBody>
          <a:bodyPr/>
          <a:lstStyle/>
          <a:p>
            <a:endParaRPr lang="en-GB"/>
          </a:p>
        </p:txBody>
      </p:sp>
      <p:sp>
        <p:nvSpPr>
          <p:cNvPr id="5" name="Plassholder for tekst 4"/>
          <p:cNvSpPr>
            <a:spLocks noGrp="1"/>
          </p:cNvSpPr>
          <p:nvPr>
            <p:ph type="body" sz="quarter" idx="15"/>
          </p:nvPr>
        </p:nvSpPr>
        <p:spPr/>
        <p:txBody>
          <a:bodyPr>
            <a:normAutofit/>
          </a:bodyPr>
          <a:lstStyle/>
          <a:p>
            <a:r>
              <a:rPr lang="en-GB" dirty="0"/>
              <a:t>Krav </a:t>
            </a:r>
            <a:r>
              <a:rPr lang="en-GB" dirty="0" err="1"/>
              <a:t>til</a:t>
            </a:r>
            <a:r>
              <a:rPr lang="en-GB" dirty="0"/>
              <a:t> </a:t>
            </a:r>
            <a:r>
              <a:rPr lang="en-GB" dirty="0" err="1"/>
              <a:t>arbeidsgiver</a:t>
            </a:r>
            <a:r>
              <a:rPr lang="en-GB" dirty="0"/>
              <a:t> </a:t>
            </a:r>
          </a:p>
        </p:txBody>
      </p:sp>
      <p:sp>
        <p:nvSpPr>
          <p:cNvPr id="11" name="Rektangel 10">
            <a:extLst>
              <a:ext uri="{FF2B5EF4-FFF2-40B4-BE49-F238E27FC236}">
                <a16:creationId xmlns:a16="http://schemas.microsoft.com/office/drawing/2014/main" id="{8BCEEE7B-A6C8-4826-852C-B02AEEF441B7}"/>
              </a:ext>
            </a:extLst>
          </p:cNvPr>
          <p:cNvSpPr/>
          <p:nvPr/>
        </p:nvSpPr>
        <p:spPr>
          <a:xfrm>
            <a:off x="3839668"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a:extLst>
              <a:ext uri="{FF2B5EF4-FFF2-40B4-BE49-F238E27FC236}">
                <a16:creationId xmlns:a16="http://schemas.microsoft.com/office/drawing/2014/main" id="{CFF5BCA4-AB8F-4109-AFA1-081F9E7CAB41}"/>
              </a:ext>
            </a:extLst>
          </p:cNvPr>
          <p:cNvSpPr/>
          <p:nvPr/>
        </p:nvSpPr>
        <p:spPr>
          <a:xfrm>
            <a:off x="5294631"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Rektangel 12">
            <a:extLst>
              <a:ext uri="{FF2B5EF4-FFF2-40B4-BE49-F238E27FC236}">
                <a16:creationId xmlns:a16="http://schemas.microsoft.com/office/drawing/2014/main" id="{6F0EE663-399D-4065-A8B2-FE2E35BF5652}"/>
              </a:ext>
            </a:extLst>
          </p:cNvPr>
          <p:cNvSpPr/>
          <p:nvPr/>
        </p:nvSpPr>
        <p:spPr>
          <a:xfrm>
            <a:off x="6749594"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ktangel 13">
            <a:extLst>
              <a:ext uri="{FF2B5EF4-FFF2-40B4-BE49-F238E27FC236}">
                <a16:creationId xmlns:a16="http://schemas.microsoft.com/office/drawing/2014/main" id="{32CB6B0A-CEC1-48E1-87A3-3FC88305993B}"/>
              </a:ext>
            </a:extLst>
          </p:cNvPr>
          <p:cNvSpPr/>
          <p:nvPr/>
        </p:nvSpPr>
        <p:spPr>
          <a:xfrm>
            <a:off x="8204557" y="4514927"/>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ktangel 14">
            <a:extLst>
              <a:ext uri="{FF2B5EF4-FFF2-40B4-BE49-F238E27FC236}">
                <a16:creationId xmlns:a16="http://schemas.microsoft.com/office/drawing/2014/main" id="{A1D03834-F065-4BC3-A2F3-07FCC964E309}"/>
              </a:ext>
            </a:extLst>
          </p:cNvPr>
          <p:cNvSpPr/>
          <p:nvPr/>
        </p:nvSpPr>
        <p:spPr>
          <a:xfrm>
            <a:off x="9659520" y="4507960"/>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ktangel 15">
            <a:extLst>
              <a:ext uri="{FF2B5EF4-FFF2-40B4-BE49-F238E27FC236}">
                <a16:creationId xmlns:a16="http://schemas.microsoft.com/office/drawing/2014/main" id="{B11293AC-8EEE-4A3A-82CF-135FFE988C5F}"/>
              </a:ext>
            </a:extLst>
          </p:cNvPr>
          <p:cNvSpPr/>
          <p:nvPr/>
        </p:nvSpPr>
        <p:spPr>
          <a:xfrm>
            <a:off x="11114482" y="4507960"/>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TekstSylinder 18">
            <a:extLst>
              <a:ext uri="{FF2B5EF4-FFF2-40B4-BE49-F238E27FC236}">
                <a16:creationId xmlns:a16="http://schemas.microsoft.com/office/drawing/2014/main" id="{2605E128-2C45-424B-840D-3F61B8307C7D}"/>
              </a:ext>
            </a:extLst>
          </p:cNvPr>
          <p:cNvSpPr txBox="1"/>
          <p:nvPr/>
        </p:nvSpPr>
        <p:spPr>
          <a:xfrm>
            <a:off x="4020404" y="4617627"/>
            <a:ext cx="1032864" cy="338554"/>
          </a:xfrm>
          <a:prstGeom prst="rect">
            <a:avLst/>
          </a:prstGeom>
          <a:noFill/>
        </p:spPr>
        <p:txBody>
          <a:bodyPr wrap="square" rtlCol="0">
            <a:spAutoFit/>
          </a:bodyPr>
          <a:lstStyle/>
          <a:p>
            <a:pPr algn="ctr"/>
            <a:r>
              <a:rPr lang="nb-NO" sz="1600" dirty="0">
                <a:solidFill>
                  <a:schemeClr val="bg1"/>
                </a:solidFill>
              </a:rPr>
              <a:t>Mai</a:t>
            </a:r>
          </a:p>
        </p:txBody>
      </p:sp>
      <p:sp>
        <p:nvSpPr>
          <p:cNvPr id="20" name="TekstSylinder 19">
            <a:extLst>
              <a:ext uri="{FF2B5EF4-FFF2-40B4-BE49-F238E27FC236}">
                <a16:creationId xmlns:a16="http://schemas.microsoft.com/office/drawing/2014/main" id="{0AE1AD58-4082-4B14-B766-81BE117D78C1}"/>
              </a:ext>
            </a:extLst>
          </p:cNvPr>
          <p:cNvSpPr txBox="1"/>
          <p:nvPr/>
        </p:nvSpPr>
        <p:spPr>
          <a:xfrm>
            <a:off x="5475367" y="4617627"/>
            <a:ext cx="1032864" cy="338554"/>
          </a:xfrm>
          <a:prstGeom prst="rect">
            <a:avLst/>
          </a:prstGeom>
          <a:noFill/>
        </p:spPr>
        <p:txBody>
          <a:bodyPr wrap="square" rtlCol="0">
            <a:spAutoFit/>
          </a:bodyPr>
          <a:lstStyle/>
          <a:p>
            <a:pPr algn="ctr"/>
            <a:r>
              <a:rPr lang="nb-NO" sz="1600" dirty="0">
                <a:solidFill>
                  <a:schemeClr val="bg1"/>
                </a:solidFill>
              </a:rPr>
              <a:t>Juni</a:t>
            </a:r>
          </a:p>
        </p:txBody>
      </p:sp>
      <p:sp>
        <p:nvSpPr>
          <p:cNvPr id="21" name="TekstSylinder 20">
            <a:extLst>
              <a:ext uri="{FF2B5EF4-FFF2-40B4-BE49-F238E27FC236}">
                <a16:creationId xmlns:a16="http://schemas.microsoft.com/office/drawing/2014/main" id="{1545AE1E-6C4C-4058-AD49-C194F9C59A6C}"/>
              </a:ext>
            </a:extLst>
          </p:cNvPr>
          <p:cNvSpPr txBox="1"/>
          <p:nvPr/>
        </p:nvSpPr>
        <p:spPr>
          <a:xfrm>
            <a:off x="6930330" y="4617627"/>
            <a:ext cx="1032864" cy="338554"/>
          </a:xfrm>
          <a:prstGeom prst="rect">
            <a:avLst/>
          </a:prstGeom>
          <a:noFill/>
        </p:spPr>
        <p:txBody>
          <a:bodyPr wrap="square" rtlCol="0">
            <a:spAutoFit/>
          </a:bodyPr>
          <a:lstStyle/>
          <a:p>
            <a:pPr algn="ctr"/>
            <a:r>
              <a:rPr lang="nb-NO" sz="1600" dirty="0">
                <a:solidFill>
                  <a:schemeClr val="bg1"/>
                </a:solidFill>
              </a:rPr>
              <a:t>Juli</a:t>
            </a:r>
          </a:p>
        </p:txBody>
      </p:sp>
      <p:sp>
        <p:nvSpPr>
          <p:cNvPr id="22" name="TekstSylinder 21">
            <a:extLst>
              <a:ext uri="{FF2B5EF4-FFF2-40B4-BE49-F238E27FC236}">
                <a16:creationId xmlns:a16="http://schemas.microsoft.com/office/drawing/2014/main" id="{5BAAF7FC-3467-42AD-83A3-88A4E05F3509}"/>
              </a:ext>
            </a:extLst>
          </p:cNvPr>
          <p:cNvSpPr txBox="1"/>
          <p:nvPr/>
        </p:nvSpPr>
        <p:spPr>
          <a:xfrm>
            <a:off x="8385293" y="4617627"/>
            <a:ext cx="1032864" cy="338554"/>
          </a:xfrm>
          <a:prstGeom prst="rect">
            <a:avLst/>
          </a:prstGeom>
          <a:noFill/>
        </p:spPr>
        <p:txBody>
          <a:bodyPr wrap="square" rtlCol="0">
            <a:spAutoFit/>
          </a:bodyPr>
          <a:lstStyle/>
          <a:p>
            <a:pPr algn="ctr"/>
            <a:r>
              <a:rPr lang="nb-NO" sz="1600" dirty="0">
                <a:solidFill>
                  <a:schemeClr val="bg1"/>
                </a:solidFill>
              </a:rPr>
              <a:t>August</a:t>
            </a:r>
          </a:p>
        </p:txBody>
      </p:sp>
      <p:sp>
        <p:nvSpPr>
          <p:cNvPr id="23" name="TekstSylinder 22">
            <a:extLst>
              <a:ext uri="{FF2B5EF4-FFF2-40B4-BE49-F238E27FC236}">
                <a16:creationId xmlns:a16="http://schemas.microsoft.com/office/drawing/2014/main" id="{24BC029A-67DE-4464-B2C5-19325E6A93F8}"/>
              </a:ext>
            </a:extLst>
          </p:cNvPr>
          <p:cNvSpPr txBox="1"/>
          <p:nvPr/>
        </p:nvSpPr>
        <p:spPr>
          <a:xfrm>
            <a:off x="9740361" y="4617627"/>
            <a:ext cx="1232661" cy="338554"/>
          </a:xfrm>
          <a:prstGeom prst="rect">
            <a:avLst/>
          </a:prstGeom>
          <a:noFill/>
        </p:spPr>
        <p:txBody>
          <a:bodyPr wrap="square" rtlCol="0">
            <a:spAutoFit/>
          </a:bodyPr>
          <a:lstStyle/>
          <a:p>
            <a:pPr algn="ctr"/>
            <a:r>
              <a:rPr lang="nb-NO" sz="1600" dirty="0">
                <a:solidFill>
                  <a:schemeClr val="bg1"/>
                </a:solidFill>
              </a:rPr>
              <a:t>September</a:t>
            </a:r>
          </a:p>
        </p:txBody>
      </p:sp>
      <p:sp>
        <p:nvSpPr>
          <p:cNvPr id="24" name="TekstSylinder 23">
            <a:extLst>
              <a:ext uri="{FF2B5EF4-FFF2-40B4-BE49-F238E27FC236}">
                <a16:creationId xmlns:a16="http://schemas.microsoft.com/office/drawing/2014/main" id="{CCE8FEBF-894F-4E9C-8FF5-009DFE98904C}"/>
              </a:ext>
            </a:extLst>
          </p:cNvPr>
          <p:cNvSpPr txBox="1"/>
          <p:nvPr/>
        </p:nvSpPr>
        <p:spPr>
          <a:xfrm>
            <a:off x="11195323" y="4617627"/>
            <a:ext cx="1232661" cy="338554"/>
          </a:xfrm>
          <a:prstGeom prst="rect">
            <a:avLst/>
          </a:prstGeom>
          <a:noFill/>
        </p:spPr>
        <p:txBody>
          <a:bodyPr wrap="square" rtlCol="0">
            <a:spAutoFit/>
          </a:bodyPr>
          <a:lstStyle/>
          <a:p>
            <a:pPr algn="ctr"/>
            <a:r>
              <a:rPr lang="nb-NO" sz="1600" dirty="0">
                <a:solidFill>
                  <a:schemeClr val="bg1"/>
                </a:solidFill>
              </a:rPr>
              <a:t>Oktober</a:t>
            </a:r>
          </a:p>
        </p:txBody>
      </p:sp>
      <p:sp>
        <p:nvSpPr>
          <p:cNvPr id="27" name="Rektangel 26">
            <a:extLst>
              <a:ext uri="{FF2B5EF4-FFF2-40B4-BE49-F238E27FC236}">
                <a16:creationId xmlns:a16="http://schemas.microsoft.com/office/drawing/2014/main" id="{C308F07B-4324-4E1B-80F4-D18FB1AA8E5C}"/>
              </a:ext>
            </a:extLst>
          </p:cNvPr>
          <p:cNvSpPr/>
          <p:nvPr/>
        </p:nvSpPr>
        <p:spPr>
          <a:xfrm>
            <a:off x="3839668"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91077A68-91B6-4B19-8DCE-96A58300E700}"/>
              </a:ext>
            </a:extLst>
          </p:cNvPr>
          <p:cNvSpPr/>
          <p:nvPr/>
        </p:nvSpPr>
        <p:spPr>
          <a:xfrm>
            <a:off x="5294631"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29" name="Rektangel 28">
            <a:extLst>
              <a:ext uri="{FF2B5EF4-FFF2-40B4-BE49-F238E27FC236}">
                <a16:creationId xmlns:a16="http://schemas.microsoft.com/office/drawing/2014/main" id="{3BD6BBE9-4D9C-45DD-B106-926DBB0376A5}"/>
              </a:ext>
            </a:extLst>
          </p:cNvPr>
          <p:cNvSpPr/>
          <p:nvPr/>
        </p:nvSpPr>
        <p:spPr>
          <a:xfrm>
            <a:off x="6749594"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0" name="Rektangel 29">
            <a:extLst>
              <a:ext uri="{FF2B5EF4-FFF2-40B4-BE49-F238E27FC236}">
                <a16:creationId xmlns:a16="http://schemas.microsoft.com/office/drawing/2014/main" id="{A0ABC434-27E4-4844-A7E9-7BA35405E7BB}"/>
              </a:ext>
            </a:extLst>
          </p:cNvPr>
          <p:cNvSpPr/>
          <p:nvPr/>
        </p:nvSpPr>
        <p:spPr>
          <a:xfrm>
            <a:off x="8204557"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1" name="Rektangel 30">
            <a:extLst>
              <a:ext uri="{FF2B5EF4-FFF2-40B4-BE49-F238E27FC236}">
                <a16:creationId xmlns:a16="http://schemas.microsoft.com/office/drawing/2014/main" id="{F14F207F-D3AC-4A24-92E8-63C8DD3D8C7B}"/>
              </a:ext>
            </a:extLst>
          </p:cNvPr>
          <p:cNvSpPr/>
          <p:nvPr/>
        </p:nvSpPr>
        <p:spPr>
          <a:xfrm>
            <a:off x="9659520"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2" name="Rektangel 31">
            <a:extLst>
              <a:ext uri="{FF2B5EF4-FFF2-40B4-BE49-F238E27FC236}">
                <a16:creationId xmlns:a16="http://schemas.microsoft.com/office/drawing/2014/main" id="{F71616AA-3C34-451E-B584-DBD5D34268FE}"/>
              </a:ext>
            </a:extLst>
          </p:cNvPr>
          <p:cNvSpPr/>
          <p:nvPr/>
        </p:nvSpPr>
        <p:spPr>
          <a:xfrm>
            <a:off x="11114482"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35" name="Rektangel 34">
            <a:extLst>
              <a:ext uri="{FF2B5EF4-FFF2-40B4-BE49-F238E27FC236}">
                <a16:creationId xmlns:a16="http://schemas.microsoft.com/office/drawing/2014/main" id="{3A8AF506-8356-4B76-859D-BE87EEE9A929}"/>
              </a:ext>
            </a:extLst>
          </p:cNvPr>
          <p:cNvSpPr/>
          <p:nvPr/>
        </p:nvSpPr>
        <p:spPr>
          <a:xfrm>
            <a:off x="3844549"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6" name="Rektangel 35">
            <a:extLst>
              <a:ext uri="{FF2B5EF4-FFF2-40B4-BE49-F238E27FC236}">
                <a16:creationId xmlns:a16="http://schemas.microsoft.com/office/drawing/2014/main" id="{D4CE54C7-B60B-4B7C-B2FF-140B79351025}"/>
              </a:ext>
            </a:extLst>
          </p:cNvPr>
          <p:cNvSpPr/>
          <p:nvPr/>
        </p:nvSpPr>
        <p:spPr>
          <a:xfrm>
            <a:off x="5300655"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7" name="Rektangel 36">
            <a:extLst>
              <a:ext uri="{FF2B5EF4-FFF2-40B4-BE49-F238E27FC236}">
                <a16:creationId xmlns:a16="http://schemas.microsoft.com/office/drawing/2014/main" id="{4E938F92-F22D-4AE5-9A99-CF245961436D}"/>
              </a:ext>
            </a:extLst>
          </p:cNvPr>
          <p:cNvSpPr/>
          <p:nvPr/>
        </p:nvSpPr>
        <p:spPr>
          <a:xfrm>
            <a:off x="6749591"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8" name="Rektangel 37">
            <a:extLst>
              <a:ext uri="{FF2B5EF4-FFF2-40B4-BE49-F238E27FC236}">
                <a16:creationId xmlns:a16="http://schemas.microsoft.com/office/drawing/2014/main" id="{782CF349-37FB-4611-B37A-B044DE1F225F}"/>
              </a:ext>
            </a:extLst>
          </p:cNvPr>
          <p:cNvSpPr/>
          <p:nvPr/>
        </p:nvSpPr>
        <p:spPr>
          <a:xfrm>
            <a:off x="8204554"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39" name="Rektangel 38">
            <a:extLst>
              <a:ext uri="{FF2B5EF4-FFF2-40B4-BE49-F238E27FC236}">
                <a16:creationId xmlns:a16="http://schemas.microsoft.com/office/drawing/2014/main" id="{DEE0FE8C-2A32-45A5-9418-35F6A090F19E}"/>
              </a:ext>
            </a:extLst>
          </p:cNvPr>
          <p:cNvSpPr/>
          <p:nvPr/>
        </p:nvSpPr>
        <p:spPr>
          <a:xfrm>
            <a:off x="9659517"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40" name="Rektangel 39">
            <a:extLst>
              <a:ext uri="{FF2B5EF4-FFF2-40B4-BE49-F238E27FC236}">
                <a16:creationId xmlns:a16="http://schemas.microsoft.com/office/drawing/2014/main" id="{EE027363-26EA-412B-8B4D-454602E1F9E3}"/>
              </a:ext>
            </a:extLst>
          </p:cNvPr>
          <p:cNvSpPr/>
          <p:nvPr/>
        </p:nvSpPr>
        <p:spPr>
          <a:xfrm>
            <a:off x="11114479"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69" name="TekstSylinder 68">
            <a:extLst>
              <a:ext uri="{FF2B5EF4-FFF2-40B4-BE49-F238E27FC236}">
                <a16:creationId xmlns:a16="http://schemas.microsoft.com/office/drawing/2014/main" id="{C13BA040-A8ED-444A-9A68-6080F12CD738}"/>
              </a:ext>
            </a:extLst>
          </p:cNvPr>
          <p:cNvSpPr txBox="1"/>
          <p:nvPr/>
        </p:nvSpPr>
        <p:spPr>
          <a:xfrm>
            <a:off x="11147733" y="5152276"/>
            <a:ext cx="1280251" cy="1107996"/>
          </a:xfrm>
          <a:prstGeom prst="rect">
            <a:avLst/>
          </a:prstGeom>
          <a:noFill/>
        </p:spPr>
        <p:txBody>
          <a:bodyPr wrap="square" rtlCol="0">
            <a:spAutoFit/>
          </a:bodyPr>
          <a:lstStyle/>
          <a:p>
            <a:pPr algn="ctr"/>
            <a:r>
              <a:rPr lang="nb-NO" sz="6600" b="1" dirty="0">
                <a:solidFill>
                  <a:schemeClr val="tx2"/>
                </a:solidFill>
              </a:rPr>
              <a:t>1</a:t>
            </a:r>
          </a:p>
        </p:txBody>
      </p:sp>
      <p:cxnSp>
        <p:nvCxnSpPr>
          <p:cNvPr id="58" name="Rett linje 57">
            <a:extLst>
              <a:ext uri="{FF2B5EF4-FFF2-40B4-BE49-F238E27FC236}">
                <a16:creationId xmlns:a16="http://schemas.microsoft.com/office/drawing/2014/main" id="{87B69510-A2F0-4456-98F6-60BA2FCA2492}"/>
              </a:ext>
            </a:extLst>
          </p:cNvPr>
          <p:cNvCxnSpPr/>
          <p:nvPr/>
        </p:nvCxnSpPr>
        <p:spPr>
          <a:xfrm>
            <a:off x="5130943" y="4070872"/>
            <a:ext cx="0" cy="360000"/>
          </a:xfrm>
          <a:prstGeom prst="line">
            <a:avLst/>
          </a:prstGeom>
          <a:ln>
            <a:solidFill>
              <a:schemeClr val="accent3">
                <a:alpha val="10000"/>
              </a:schemeClr>
            </a:solidFill>
          </a:ln>
        </p:spPr>
        <p:style>
          <a:lnRef idx="1">
            <a:schemeClr val="accent3"/>
          </a:lnRef>
          <a:fillRef idx="0">
            <a:schemeClr val="accent3"/>
          </a:fillRef>
          <a:effectRef idx="0">
            <a:schemeClr val="accent3"/>
          </a:effectRef>
          <a:fontRef idx="minor">
            <a:schemeClr val="tx1"/>
          </a:fontRef>
        </p:style>
      </p:cxnSp>
      <p:sp>
        <p:nvSpPr>
          <p:cNvPr id="56" name="Rektangel 55">
            <a:extLst>
              <a:ext uri="{FF2B5EF4-FFF2-40B4-BE49-F238E27FC236}">
                <a16:creationId xmlns:a16="http://schemas.microsoft.com/office/drawing/2014/main" id="{8341E6D9-4167-4AB9-8A40-1901143681DE}"/>
              </a:ext>
            </a:extLst>
          </p:cNvPr>
          <p:cNvSpPr/>
          <p:nvPr/>
        </p:nvSpPr>
        <p:spPr>
          <a:xfrm>
            <a:off x="929741" y="4511387"/>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9" name="Rektangel 58">
            <a:extLst>
              <a:ext uri="{FF2B5EF4-FFF2-40B4-BE49-F238E27FC236}">
                <a16:creationId xmlns:a16="http://schemas.microsoft.com/office/drawing/2014/main" id="{AE36481F-3C46-462C-9D2A-CBF4AE5ECC19}"/>
              </a:ext>
            </a:extLst>
          </p:cNvPr>
          <p:cNvSpPr/>
          <p:nvPr/>
        </p:nvSpPr>
        <p:spPr>
          <a:xfrm>
            <a:off x="2385847" y="4507961"/>
            <a:ext cx="1394343" cy="5405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0" name="TekstSylinder 59">
            <a:extLst>
              <a:ext uri="{FF2B5EF4-FFF2-40B4-BE49-F238E27FC236}">
                <a16:creationId xmlns:a16="http://schemas.microsoft.com/office/drawing/2014/main" id="{B1DF8395-67A8-442C-9F0E-4269021D460D}"/>
              </a:ext>
            </a:extLst>
          </p:cNvPr>
          <p:cNvSpPr txBox="1"/>
          <p:nvPr/>
        </p:nvSpPr>
        <p:spPr>
          <a:xfrm>
            <a:off x="1110478" y="4617627"/>
            <a:ext cx="1032864" cy="338554"/>
          </a:xfrm>
          <a:prstGeom prst="rect">
            <a:avLst/>
          </a:prstGeom>
          <a:noFill/>
        </p:spPr>
        <p:txBody>
          <a:bodyPr wrap="square" rtlCol="0">
            <a:spAutoFit/>
          </a:bodyPr>
          <a:lstStyle/>
          <a:p>
            <a:pPr algn="ctr"/>
            <a:r>
              <a:rPr lang="nb-NO" sz="1600" dirty="0">
                <a:solidFill>
                  <a:schemeClr val="bg1"/>
                </a:solidFill>
              </a:rPr>
              <a:t>Mars</a:t>
            </a:r>
          </a:p>
        </p:txBody>
      </p:sp>
      <p:sp>
        <p:nvSpPr>
          <p:cNvPr id="61" name="TekstSylinder 60">
            <a:extLst>
              <a:ext uri="{FF2B5EF4-FFF2-40B4-BE49-F238E27FC236}">
                <a16:creationId xmlns:a16="http://schemas.microsoft.com/office/drawing/2014/main" id="{403698EC-1D23-484B-A4E2-9183367E26BB}"/>
              </a:ext>
            </a:extLst>
          </p:cNvPr>
          <p:cNvSpPr txBox="1"/>
          <p:nvPr/>
        </p:nvSpPr>
        <p:spPr>
          <a:xfrm>
            <a:off x="2565441" y="4617627"/>
            <a:ext cx="1032864" cy="338554"/>
          </a:xfrm>
          <a:prstGeom prst="rect">
            <a:avLst/>
          </a:prstGeom>
          <a:noFill/>
        </p:spPr>
        <p:txBody>
          <a:bodyPr wrap="square" rtlCol="0">
            <a:spAutoFit/>
          </a:bodyPr>
          <a:lstStyle/>
          <a:p>
            <a:pPr algn="ctr"/>
            <a:r>
              <a:rPr lang="nb-NO" sz="1600" dirty="0">
                <a:solidFill>
                  <a:schemeClr val="bg1"/>
                </a:solidFill>
              </a:rPr>
              <a:t>April</a:t>
            </a:r>
          </a:p>
        </p:txBody>
      </p:sp>
      <p:sp>
        <p:nvSpPr>
          <p:cNvPr id="62" name="Rektangel 61">
            <a:extLst>
              <a:ext uri="{FF2B5EF4-FFF2-40B4-BE49-F238E27FC236}">
                <a16:creationId xmlns:a16="http://schemas.microsoft.com/office/drawing/2014/main" id="{BD20BFBA-95D7-4639-9D41-F36EA9E7DCE1}"/>
              </a:ext>
            </a:extLst>
          </p:cNvPr>
          <p:cNvSpPr/>
          <p:nvPr/>
        </p:nvSpPr>
        <p:spPr>
          <a:xfrm>
            <a:off x="929741"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63" name="Rektangel 62">
            <a:extLst>
              <a:ext uri="{FF2B5EF4-FFF2-40B4-BE49-F238E27FC236}">
                <a16:creationId xmlns:a16="http://schemas.microsoft.com/office/drawing/2014/main" id="{00F584CC-2016-459B-966A-73A0F1DD0CB9}"/>
              </a:ext>
            </a:extLst>
          </p:cNvPr>
          <p:cNvSpPr/>
          <p:nvPr/>
        </p:nvSpPr>
        <p:spPr>
          <a:xfrm>
            <a:off x="2384704" y="5048538"/>
            <a:ext cx="1394343" cy="62926"/>
          </a:xfrm>
          <a:prstGeom prst="rect">
            <a:avLst/>
          </a:prstGeom>
          <a:solidFill>
            <a:schemeClr val="tx2">
              <a:lumMod val="65000"/>
              <a:lumOff val="3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64" name="Rektangel 63">
            <a:extLst>
              <a:ext uri="{FF2B5EF4-FFF2-40B4-BE49-F238E27FC236}">
                <a16:creationId xmlns:a16="http://schemas.microsoft.com/office/drawing/2014/main" id="{67AD1233-28EC-4235-8544-53CFBC6F7FE5}"/>
              </a:ext>
            </a:extLst>
          </p:cNvPr>
          <p:cNvSpPr/>
          <p:nvPr/>
        </p:nvSpPr>
        <p:spPr>
          <a:xfrm>
            <a:off x="929738"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65" name="Rektangel 64">
            <a:extLst>
              <a:ext uri="{FF2B5EF4-FFF2-40B4-BE49-F238E27FC236}">
                <a16:creationId xmlns:a16="http://schemas.microsoft.com/office/drawing/2014/main" id="{C3BA3E7D-D1A8-4F35-ADBF-49DACCC6775D}"/>
              </a:ext>
            </a:extLst>
          </p:cNvPr>
          <p:cNvSpPr/>
          <p:nvPr/>
        </p:nvSpPr>
        <p:spPr>
          <a:xfrm>
            <a:off x="2385844" y="5118146"/>
            <a:ext cx="1393200" cy="1176263"/>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dirty="0"/>
          </a:p>
        </p:txBody>
      </p:sp>
      <p:sp>
        <p:nvSpPr>
          <p:cNvPr id="66" name="Rektangel 65">
            <a:extLst>
              <a:ext uri="{FF2B5EF4-FFF2-40B4-BE49-F238E27FC236}">
                <a16:creationId xmlns:a16="http://schemas.microsoft.com/office/drawing/2014/main" id="{8434D522-12F9-41A3-9BF5-33991971AD5A}"/>
              </a:ext>
            </a:extLst>
          </p:cNvPr>
          <p:cNvSpPr/>
          <p:nvPr/>
        </p:nvSpPr>
        <p:spPr>
          <a:xfrm>
            <a:off x="5130945" y="6766733"/>
            <a:ext cx="6055087"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67" name="Rett linje 66">
            <a:extLst>
              <a:ext uri="{FF2B5EF4-FFF2-40B4-BE49-F238E27FC236}">
                <a16:creationId xmlns:a16="http://schemas.microsoft.com/office/drawing/2014/main" id="{84CFB98A-AA76-4330-8D76-59BEC5EBB7B8}"/>
              </a:ext>
            </a:extLst>
          </p:cNvPr>
          <p:cNvCxnSpPr/>
          <p:nvPr/>
        </p:nvCxnSpPr>
        <p:spPr>
          <a:xfrm>
            <a:off x="11182316" y="6458401"/>
            <a:ext cx="0" cy="7246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B2E1C3B8-5A3D-43CC-A8B3-75E1B723DC6A}"/>
              </a:ext>
            </a:extLst>
          </p:cNvPr>
          <p:cNvCxnSpPr/>
          <p:nvPr/>
        </p:nvCxnSpPr>
        <p:spPr>
          <a:xfrm>
            <a:off x="5132146" y="6458401"/>
            <a:ext cx="0" cy="72466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0" name="TekstSylinder 69">
            <a:extLst>
              <a:ext uri="{FF2B5EF4-FFF2-40B4-BE49-F238E27FC236}">
                <a16:creationId xmlns:a16="http://schemas.microsoft.com/office/drawing/2014/main" id="{B56DD24D-9BC5-4B0C-BA54-4BAF0B0EDA0A}"/>
              </a:ext>
            </a:extLst>
          </p:cNvPr>
          <p:cNvSpPr txBox="1"/>
          <p:nvPr/>
        </p:nvSpPr>
        <p:spPr>
          <a:xfrm>
            <a:off x="3953760" y="5152276"/>
            <a:ext cx="1280251" cy="1107996"/>
          </a:xfrm>
          <a:prstGeom prst="rect">
            <a:avLst/>
          </a:prstGeom>
          <a:noFill/>
        </p:spPr>
        <p:txBody>
          <a:bodyPr wrap="square" rtlCol="0">
            <a:spAutoFit/>
          </a:bodyPr>
          <a:lstStyle/>
          <a:p>
            <a:pPr algn="ctr"/>
            <a:r>
              <a:rPr lang="nb-NO" sz="6600" b="1" dirty="0">
                <a:solidFill>
                  <a:schemeClr val="tx2"/>
                </a:solidFill>
              </a:rPr>
              <a:t>28</a:t>
            </a:r>
          </a:p>
        </p:txBody>
      </p:sp>
    </p:spTree>
    <p:extLst>
      <p:ext uri="{BB962C8B-B14F-4D97-AF65-F5344CB8AC3E}">
        <p14:creationId xmlns:p14="http://schemas.microsoft.com/office/powerpoint/2010/main" val="153021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6" grpId="0" animBg="1"/>
      <p:bldP spid="70" grpId="0"/>
    </p:bldLst>
  </p:timing>
</p:sld>
</file>

<file path=ppt/theme/theme1.xml><?xml version="1.0" encoding="utf-8"?>
<a:theme xmlns:a="http://schemas.openxmlformats.org/drawingml/2006/main" name="Regnskap Norge">
  <a:themeElements>
    <a:clrScheme name="rn">
      <a:dk1>
        <a:srgbClr val="FF3B3B"/>
      </a:dk1>
      <a:lt1>
        <a:sysClr val="window" lastClr="FFFFFF"/>
      </a:lt1>
      <a:dk2>
        <a:srgbClr val="000000"/>
      </a:dk2>
      <a:lt2>
        <a:srgbClr val="CBCBCB"/>
      </a:lt2>
      <a:accent1>
        <a:srgbClr val="FF3B3B"/>
      </a:accent1>
      <a:accent2>
        <a:srgbClr val="9800A8"/>
      </a:accent2>
      <a:accent3>
        <a:srgbClr val="320065"/>
      </a:accent3>
      <a:accent4>
        <a:srgbClr val="32CBCB"/>
      </a:accent4>
      <a:accent5>
        <a:srgbClr val="FF6532"/>
      </a:accent5>
      <a:accent6>
        <a:srgbClr val="006598"/>
      </a:accent6>
      <a:hlink>
        <a:srgbClr val="0098CB"/>
      </a:hlink>
      <a:folHlink>
        <a:srgbClr val="0098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N_PPT_4.3.potx" id="{3802A72E-7681-4F64-B016-16E6447B8499}" vid="{3B77B4C2-FFF3-497C-A774-2E50C20506D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2485</Words>
  <Application>Microsoft Office PowerPoint</Application>
  <PresentationFormat>Egendefinert</PresentationFormat>
  <Paragraphs>593</Paragraphs>
  <Slides>38</Slides>
  <Notes>32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38</vt:i4>
      </vt:variant>
    </vt:vector>
  </HeadingPairs>
  <TitlesOfParts>
    <vt:vector size="42" baseType="lpstr">
      <vt:lpstr>Arial</vt:lpstr>
      <vt:lpstr>Calibri</vt:lpstr>
      <vt:lpstr>Trebuchet MS</vt:lpstr>
      <vt:lpstr>Regnskap Norge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Svein Austheim</dc:creator>
  <cp:lastModifiedBy>Svein Austheim</cp:lastModifiedBy>
  <cp:revision>51</cp:revision>
  <dcterms:created xsi:type="dcterms:W3CDTF">2020-08-27T13:23:25Z</dcterms:created>
  <dcterms:modified xsi:type="dcterms:W3CDTF">2020-09-08T09:10:27Z</dcterms:modified>
</cp:coreProperties>
</file>